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38"/>
  </p:notesMasterIdLst>
  <p:handoutMasterIdLst>
    <p:handoutMasterId r:id="rId39"/>
  </p:handoutMasterIdLst>
  <p:sldIdLst>
    <p:sldId id="378" r:id="rId2"/>
    <p:sldId id="394" r:id="rId3"/>
    <p:sldId id="397" r:id="rId4"/>
    <p:sldId id="431" r:id="rId5"/>
    <p:sldId id="433" r:id="rId6"/>
    <p:sldId id="434" r:id="rId7"/>
    <p:sldId id="432" r:id="rId8"/>
    <p:sldId id="435" r:id="rId9"/>
    <p:sldId id="447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8" r:id="rId22"/>
    <p:sldId id="449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</p:sldIdLst>
  <p:sldSz cx="9144000" cy="6858000" type="screen4x3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901">
          <p15:clr>
            <a:srgbClr val="A4A3A4"/>
          </p15:clr>
        </p15:guide>
        <p15:guide id="3" pos="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01"/>
    <a:srgbClr val="007A85"/>
    <a:srgbClr val="800000"/>
    <a:srgbClr val="FF9933"/>
    <a:srgbClr val="FFFFFF"/>
    <a:srgbClr val="006600"/>
    <a:srgbClr val="DAA600"/>
    <a:srgbClr val="EFC203"/>
    <a:srgbClr val="FFFF66"/>
    <a:srgbClr val="775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7" autoAdjust="0"/>
    <p:restoredTop sz="74070" autoAdjust="0"/>
  </p:normalViewPr>
  <p:slideViewPr>
    <p:cSldViewPr snapToGrid="0">
      <p:cViewPr varScale="1">
        <p:scale>
          <a:sx n="88" d="100"/>
          <a:sy n="88" d="100"/>
        </p:scale>
        <p:origin x="1349" y="72"/>
      </p:cViewPr>
      <p:guideLst>
        <p:guide orient="horz" pos="1296"/>
        <p:guide pos="290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259" y="67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charset="0"/>
                <a:ea typeface="ＭＳ Ｐゴシック" charset="-128"/>
                <a:cs typeface="Arial" charset="0"/>
              </a:defRPr>
            </a:lvl1pPr>
          </a:lstStyle>
          <a:p>
            <a:pPr>
              <a:defRPr/>
            </a:pPr>
            <a:fld id="{2A131A0A-D70B-4BC0-AC9F-8B22B95A25CA}" type="datetime1">
              <a:rPr lang="en-US" altLang="nl-NL"/>
              <a:pPr>
                <a:defRPr/>
              </a:pPr>
              <a:t>2018-05-30</a:t>
            </a:fld>
            <a:endParaRPr lang="en-US" altLang="nl-NL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0B3739D7-5531-4EA0-B312-6D590193ADF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472211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F5D1A0F-679F-4F16-AA83-D9520DB2C9B5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2498788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17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80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88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98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67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83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34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25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49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48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7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5D1A0F-679F-4F16-AA83-D9520DB2C9B5}" type="slidenum">
              <a:rPr lang="en-US" altLang="nl-NL" smtClean="0"/>
              <a:pPr>
                <a:defRPr/>
              </a:pPr>
              <a:t>2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302324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314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64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79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521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03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11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1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5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754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21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89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23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6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21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14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06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47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93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12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7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27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92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0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9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7333" y="2055813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3303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760585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79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8591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8064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8139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4896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20677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1714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221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384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33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333747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564602" y="116804"/>
            <a:ext cx="6824248" cy="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dirty="0" smtClean="0"/>
              <a:t>Click to edit Master title style</a:t>
            </a:r>
            <a:br>
              <a:rPr lang="nl-NL" altLang="nl-NL" dirty="0" smtClean="0"/>
            </a:br>
            <a:endParaRPr lang="nl-NL" altLang="nl-NL" dirty="0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4602" y="732434"/>
            <a:ext cx="8396518" cy="547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dirty="0" smtClean="0"/>
              <a:t>Click to edit Master text styles</a:t>
            </a:r>
          </a:p>
          <a:p>
            <a:pPr lvl="1"/>
            <a:r>
              <a:rPr lang="nl-NL" altLang="nl-NL" dirty="0" smtClean="0"/>
              <a:t>Second level</a:t>
            </a:r>
          </a:p>
          <a:p>
            <a:pPr lvl="2"/>
            <a:r>
              <a:rPr lang="nl-NL" altLang="nl-NL" dirty="0" smtClean="0"/>
              <a:t>Third level</a:t>
            </a:r>
          </a:p>
        </p:txBody>
      </p:sp>
      <p:sp>
        <p:nvSpPr>
          <p:cNvPr id="1028" name="Rectangle 13"/>
          <p:cNvSpPr>
            <a:spLocks noChangeArrowheads="1"/>
          </p:cNvSpPr>
          <p:nvPr userDrawn="1"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29" name="Rectangle 19"/>
          <p:cNvSpPr>
            <a:spLocks noChangeArrowheads="1"/>
          </p:cNvSpPr>
          <p:nvPr userDrawn="1"/>
        </p:nvSpPr>
        <p:spPr bwMode="auto">
          <a:xfrm>
            <a:off x="0" y="6730511"/>
            <a:ext cx="9144000" cy="136197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smtClean="0"/>
          </a:p>
        </p:txBody>
      </p:sp>
      <p:sp>
        <p:nvSpPr>
          <p:cNvPr id="1030" name="Line 20"/>
          <p:cNvSpPr>
            <a:spLocks noChangeShapeType="1"/>
          </p:cNvSpPr>
          <p:nvPr userDrawn="1"/>
        </p:nvSpPr>
        <p:spPr bwMode="auto">
          <a:xfrm>
            <a:off x="0" y="6790509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Line 22"/>
          <p:cNvSpPr>
            <a:spLocks noChangeShapeType="1"/>
          </p:cNvSpPr>
          <p:nvPr userDrawn="1"/>
        </p:nvSpPr>
        <p:spPr bwMode="auto">
          <a:xfrm>
            <a:off x="0" y="6351822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Text Box 23"/>
          <p:cNvSpPr txBox="1">
            <a:spLocks noChangeArrowheads="1"/>
          </p:cNvSpPr>
          <p:nvPr userDrawn="1"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nl-NL" altLang="nl-NL" sz="1400" smtClean="0">
              <a:solidFill>
                <a:schemeClr val="bg2"/>
              </a:solidFill>
              <a:ea typeface="ＭＳ Ｐゴシック" pitchFamily="34" charset="-128"/>
            </a:endParaRPr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0" y="0"/>
            <a:ext cx="469900" cy="2897746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5" y="6366106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TextBox 19"/>
          <p:cNvSpPr txBox="1">
            <a:spLocks noChangeArrowheads="1"/>
          </p:cNvSpPr>
          <p:nvPr userDrawn="1"/>
        </p:nvSpPr>
        <p:spPr bwMode="auto">
          <a:xfrm>
            <a:off x="6144419" y="6400223"/>
            <a:ext cx="2141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nl-NL" sz="1400" dirty="0" smtClean="0">
                <a:solidFill>
                  <a:srgbClr val="00A6D6"/>
                </a:solidFill>
                <a:latin typeface="+mj-lt"/>
              </a:rPr>
              <a:t>Challenge the Future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5" b="17910"/>
          <a:stretch/>
        </p:blipFill>
        <p:spPr>
          <a:xfrm>
            <a:off x="3506221" y="6374334"/>
            <a:ext cx="1764327" cy="416678"/>
          </a:xfrm>
          <a:prstGeom prst="rect">
            <a:avLst/>
          </a:prstGeom>
        </p:spPr>
      </p:pic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8147655" y="6446386"/>
            <a:ext cx="658812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A34EEAF6-C5F4-44E8-ADBB-E8A3553B87C6}" type="slidenum">
              <a:rPr lang="nl-NL" altLang="nl-NL" sz="1100" smtClean="0"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r>
              <a:rPr lang="nl-NL" altLang="nl-NL" sz="1100" baseline="0" dirty="0" smtClean="0">
                <a:ea typeface="ＭＳ Ｐゴシック" panose="020B0600070205080204" pitchFamily="34" charset="-128"/>
              </a:rPr>
              <a:t> / 36</a:t>
            </a:r>
            <a:endParaRPr lang="nl-NL" altLang="nl-NL" sz="1100" dirty="0" smtClean="0">
              <a:ea typeface="ＭＳ Ｐゴシック" panose="020B0600070205080204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anose="02020603050405020304" pitchFamily="18" charset="0"/>
        <a:buChar char="•"/>
        <a:defRPr>
          <a:solidFill>
            <a:schemeClr val="tx1"/>
          </a:solidFill>
          <a:latin typeface="+mj-lt"/>
          <a:ea typeface="ＭＳ Ｐゴシック" charset="-128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anose="02020603050405020304" pitchFamily="18" charset="0"/>
        <a:buChar char="•"/>
        <a:defRPr sz="1600">
          <a:solidFill>
            <a:schemeClr val="tx1"/>
          </a:solidFill>
          <a:latin typeface="+mj-lt"/>
          <a:ea typeface="ＭＳ Ｐゴシック" charset="-128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668337" y="2546535"/>
            <a:ext cx="6394875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7328">
            <a:off x="325564" y="1019191"/>
            <a:ext cx="8417935" cy="210803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668337" y="638577"/>
            <a:ext cx="7628996" cy="1757464"/>
          </a:xfrm>
        </p:spPr>
        <p:txBody>
          <a:bodyPr/>
          <a:lstStyle/>
          <a:p>
            <a:pPr marL="0" indent="0">
              <a:defRPr/>
            </a:pPr>
            <a:r>
              <a:rPr lang="en-US" sz="3600" b="1" u="sng" dirty="0" smtClean="0">
                <a:solidFill>
                  <a:schemeClr val="tx1"/>
                </a:solidFill>
              </a:rPr>
              <a:t>A</a:t>
            </a:r>
            <a:r>
              <a:rPr lang="en-US" sz="3600" dirty="0" smtClean="0">
                <a:solidFill>
                  <a:schemeClr val="tx1"/>
                </a:solidFill>
              </a:rPr>
              <a:t>lgebraic </a:t>
            </a:r>
            <a:r>
              <a:rPr lang="en-US" sz="3600" b="1" u="sng" dirty="0" smtClean="0">
                <a:solidFill>
                  <a:schemeClr val="tx1"/>
                </a:solidFill>
              </a:rPr>
              <a:t>D</a:t>
            </a:r>
            <a:r>
              <a:rPr lang="en-US" sz="3600" dirty="0" smtClean="0">
                <a:solidFill>
                  <a:schemeClr val="tx1"/>
                </a:solidFill>
              </a:rPr>
              <a:t>ynamic </a:t>
            </a:r>
            <a:r>
              <a:rPr lang="en-US" sz="3600" b="1" u="sng" dirty="0" smtClean="0">
                <a:solidFill>
                  <a:schemeClr val="tx1"/>
                </a:solidFill>
              </a:rPr>
              <a:t>M</a:t>
            </a:r>
            <a:r>
              <a:rPr lang="en-US" sz="3600" dirty="0" smtClean="0">
                <a:solidFill>
                  <a:schemeClr val="tx1"/>
                </a:solidFill>
              </a:rPr>
              <a:t>ultilevel method </a:t>
            </a:r>
            <a:r>
              <a:rPr lang="en-US" sz="3600" dirty="0">
                <a:solidFill>
                  <a:schemeClr val="tx1"/>
                </a:solidFill>
              </a:rPr>
              <a:t>for </a:t>
            </a:r>
            <a:r>
              <a:rPr lang="en-US" sz="3600" b="1" u="sng" dirty="0">
                <a:solidFill>
                  <a:schemeClr val="tx1"/>
                </a:solidFill>
              </a:rPr>
              <a:t>F</a:t>
            </a:r>
            <a:r>
              <a:rPr lang="en-US" sz="3600" dirty="0">
                <a:solidFill>
                  <a:schemeClr val="tx1"/>
                </a:solidFill>
              </a:rPr>
              <a:t>ractured porous media (</a:t>
            </a:r>
            <a:r>
              <a:rPr lang="en-US" sz="3600" b="1" dirty="0" smtClean="0">
                <a:solidFill>
                  <a:schemeClr val="tx1"/>
                </a:solidFill>
              </a:rPr>
              <a:t>F-ADM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  <a:endParaRPr lang="en-US" altLang="nl-NL" sz="32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 dirty="0">
              <a:latin typeface="+mj-lt"/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68337" y="3402339"/>
            <a:ext cx="6962952" cy="270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nl-NL" sz="2400" kern="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Mousa </a:t>
            </a:r>
            <a:r>
              <a:rPr lang="en-US" altLang="nl-NL" sz="2400" kern="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HosseiniMehr</a:t>
            </a:r>
          </a:p>
          <a:p>
            <a:pPr>
              <a:lnSpc>
                <a:spcPct val="100000"/>
              </a:lnSpc>
            </a:pPr>
            <a:r>
              <a:rPr lang="en-US" altLang="nl-NL" sz="2400" kern="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Hadi Hajibeygi</a:t>
            </a:r>
          </a:p>
          <a:p>
            <a:pPr>
              <a:lnSpc>
                <a:spcPct val="100000"/>
              </a:lnSpc>
            </a:pPr>
            <a:r>
              <a:rPr lang="en-US" altLang="nl-NL" sz="2400" kern="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Kees </a:t>
            </a:r>
            <a:r>
              <a:rPr lang="en-US" altLang="nl-NL" sz="2400" kern="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Vuik</a:t>
            </a:r>
          </a:p>
          <a:p>
            <a:pPr>
              <a:lnSpc>
                <a:spcPct val="100000"/>
              </a:lnSpc>
            </a:pPr>
            <a:endParaRPr lang="en-US" altLang="nl-NL" sz="2400" kern="0" dirty="0">
              <a:solidFill>
                <a:schemeClr val="tx1"/>
              </a:solidFill>
              <a:latin typeface="+mj-lt"/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endParaRPr lang="en-US" altLang="nl-NL" sz="2400" kern="0" dirty="0" smtClean="0">
              <a:solidFill>
                <a:schemeClr val="tx1"/>
              </a:solidFill>
              <a:latin typeface="+mj-lt"/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nl-NL" b="1" kern="0" dirty="0" smtClean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</a:rPr>
              <a:t>TU Delft</a:t>
            </a:r>
          </a:p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2194">
            <a:off x="4521368" y="2987432"/>
            <a:ext cx="4265132" cy="2524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0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EDFM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EDFM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4"/>
              <p:cNvSpPr txBox="1">
                <a:spLocks/>
              </p:cNvSpPr>
              <p:nvPr/>
            </p:nvSpPr>
            <p:spPr bwMode="auto">
              <a:xfrm>
                <a:off x="564848" y="643468"/>
                <a:ext cx="8335312" cy="5533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None/>
                  <a:defRPr sz="2000">
                    <a:solidFill>
                      <a:srgbClr val="00A6D6"/>
                    </a:solidFill>
                    <a:latin typeface="Bookman Old Style"/>
                    <a:ea typeface="ＭＳ Ｐゴシック" charset="-128"/>
                    <a:cs typeface="Bookman Old Style"/>
                  </a:defRPr>
                </a:lvl1pPr>
                <a:lvl2pPr marL="457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914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371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8288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22860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743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200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657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nl-NL" b="1" kern="0" dirty="0" smtClean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Mass Balance for EDFM: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 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𝛻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⋅</m:t>
                      </m:r>
                      <m:sSup>
                        <m:sSup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nl-NL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𝛻</m:t>
                              </m:r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𝑚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 =</m:t>
                      </m:r>
                      <m:sSup>
                        <m:sSup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𝑚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+</m:t>
                      </m:r>
                      <m:sSub>
                        <m:sSub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Pr>
                        <m:e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𝜌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</m:sSub>
                      <m:sSubSup>
                        <m:sSubSupPr>
                          <m:ctrlPr>
                            <a:rPr lang="en-US" altLang="nl-NL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nl-NL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Ψ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  <m:sup>
                          <m:r>
                            <a:rPr lang="en-US" altLang="nl-NL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𝑓𝑚</m:t>
                          </m:r>
                        </m:sup>
                      </m:sSubSup>
                    </m:oMath>
                  </m:oMathPara>
                </a14:m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sz="100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 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𝛻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⋅</m:t>
                      </m:r>
                      <m:sSup>
                        <m:s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nl-NL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𝛻</m:t>
                              </m:r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𝑓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 =</m:t>
                      </m:r>
                      <m:sSup>
                        <m:s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𝑓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+</m:t>
                      </m:r>
                      <m:sSub>
                        <m:sSub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Pr>
                        <m:e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𝜌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</m:sSub>
                      <m:sSubSup>
                        <m:sSubSupPr>
                          <m:ctrlPr>
                            <a:rPr lang="en-US" altLang="nl-NL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nl-NL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Ψ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  <m:sup>
                          <m:r>
                            <a:rPr lang="en-US" altLang="nl-NL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𝑚𝑓</m:t>
                          </m:r>
                        </m:sup>
                      </m:sSubSup>
                    </m:oMath>
                  </m:oMathPara>
                </a14:m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nl-NL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nl-NL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Ψ</m:t>
                        </m:r>
                      </m:e>
                      <m:sub>
                        <m:r>
                          <a:rPr lang="en-US" altLang="nl-NL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𝛼</m:t>
                        </m:r>
                      </m:sub>
                      <m:sup>
                        <m:r>
                          <a:rPr lang="en-US" altLang="nl-NL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𝑓𝑚</m:t>
                        </m:r>
                      </m:sup>
                    </m:sSubSup>
                  </m:oMath>
                </a14:m>
                <a:r>
                  <a:rPr lang="en-US" altLang="nl-NL" kern="0" dirty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nl-NL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nl-NL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Ψ</m:t>
                        </m:r>
                      </m:e>
                      <m:sub>
                        <m:r>
                          <a:rPr lang="en-US" altLang="nl-NL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𝛼</m:t>
                        </m:r>
                      </m:sub>
                      <m:sup>
                        <m:r>
                          <a:rPr lang="en-US" altLang="nl-NL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𝑚𝑓</m:t>
                        </m:r>
                      </m:sup>
                    </m:sSubSup>
                  </m:oMath>
                </a14:m>
                <a:r>
                  <a:rPr lang="en-US" altLang="nl-NL" kern="0" dirty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: </a:t>
                </a:r>
                <a:r>
                  <a:rPr lang="en-US" altLang="nl-NL" kern="0" dirty="0" smtClean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flux between </a:t>
                </a:r>
                <a:r>
                  <a:rPr lang="en-US" altLang="nl-NL" kern="0" dirty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matrix and fracture:</a:t>
                </a:r>
              </a:p>
              <a:p>
                <a:pPr>
                  <a:lnSpc>
                    <a:spcPct val="100000"/>
                  </a:lnSpc>
                </a:pPr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nl-NL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Ψ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  <m:sup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𝑓𝑚</m:t>
                          </m:r>
                        </m:sup>
                      </m:sSub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fPr>
                        <m:num>
                          <m:r>
                            <a:rPr lang="en-US" altLang="nl-NL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𝐶𝐼</m:t>
                          </m:r>
                          <m:sSup>
                            <m:sSup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𝑉</m:t>
                          </m:r>
                        </m:den>
                      </m:f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,</m:t>
                      </m:r>
                      <m:r>
                        <a:rPr lang="en-US" altLang="nl-NL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  </m:t>
                      </m:r>
                      <m:sSubSup>
                        <m:sSub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nl-NL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Ψ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  <m:sup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𝑚𝑓</m:t>
                          </m:r>
                        </m:sup>
                      </m:sSub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fPr>
                        <m:num>
                          <m:r>
                            <a:rPr lang="en-US" altLang="nl-NL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𝐶𝐼</m:t>
                          </m:r>
                          <m:sSup>
                            <m:sSup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𝐴</m:t>
                          </m:r>
                        </m:den>
                      </m:f>
                      <m:r>
                        <a:rPr lang="en-US" altLang="nl-NL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,  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𝐶</m:t>
                      </m:r>
                      <m:sSub>
                        <m:sSub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Pr>
                        <m:e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𝐼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𝑖𝑗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,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𝑘</m:t>
                          </m:r>
                        </m:sub>
                      </m:sSub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𝑖𝑗</m:t>
                              </m:r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,</m:t>
                              </m:r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𝑖𝑗</m:t>
                                  </m:r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,</m:t>
                                  </m:r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nl-NL" kern="0" dirty="0" smtClean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Final linear system:</a:t>
                </a:r>
              </a:p>
              <a:p>
                <a:pPr>
                  <a:lnSpc>
                    <a:spcPct val="100000"/>
                  </a:lnSpc>
                </a:pPr>
                <a:endParaRPr lang="en-US" altLang="nl-NL" sz="800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sz="1050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sz="1100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2" name="Subtit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848" y="643468"/>
                <a:ext cx="8335312" cy="5533592"/>
              </a:xfrm>
              <a:prstGeom prst="rect">
                <a:avLst/>
              </a:prstGeom>
              <a:blipFill>
                <a:blip r:embed="rId3"/>
                <a:stretch>
                  <a:fillRect l="-1902" t="-14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863840" y="1102155"/>
            <a:ext cx="1119818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matrix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3840" y="1653769"/>
            <a:ext cx="1119818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fracture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3235" r="2928"/>
          <a:stretch/>
        </p:blipFill>
        <p:spPr>
          <a:xfrm>
            <a:off x="3047999" y="4201531"/>
            <a:ext cx="5303521" cy="20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9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EDFM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EDFM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643468"/>
            <a:ext cx="8335312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b="1" kern="0" dirty="0" smtClean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3" name="ImmHomo_99x99x27_26frac_Fin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231" t="5955"/>
          <a:stretch/>
        </p:blipFill>
        <p:spPr>
          <a:xfrm>
            <a:off x="675333" y="939355"/>
            <a:ext cx="8130758" cy="49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9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F-MMSFV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F-MMSFV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643468"/>
            <a:ext cx="8335312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nl-NL" b="1" kern="0" dirty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Multilevel Multiscale </a:t>
            </a:r>
            <a:r>
              <a:rPr lang="en-US" altLang="nl-NL" b="1" kern="0" dirty="0" smtClean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FVM for Fractures: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3" y="1660274"/>
            <a:ext cx="3694148" cy="37515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280" y="1635342"/>
            <a:ext cx="3694147" cy="375154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83434" y="2042052"/>
            <a:ext cx="1704109" cy="1665423"/>
          </a:xfrm>
          <a:prstGeom prst="roundRect">
            <a:avLst>
              <a:gd name="adj" fmla="val 13040"/>
            </a:avLst>
          </a:prstGeom>
          <a:solidFill>
            <a:srgbClr val="C9A4E4">
              <a:alpha val="49804"/>
            </a:srgbClr>
          </a:solidFill>
          <a:ln w="38100">
            <a:solidFill>
              <a:srgbClr val="7030A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796981" y="1178670"/>
            <a:ext cx="2021928" cy="40011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Dual coarse grid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19" name="Elbow Connector 18"/>
          <p:cNvCxnSpPr/>
          <p:nvPr/>
        </p:nvCxnSpPr>
        <p:spPr>
          <a:xfrm rot="10800000">
            <a:off x="6849784" y="1354686"/>
            <a:ext cx="846866" cy="687799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986364" y="4051971"/>
            <a:ext cx="1488046" cy="1376121"/>
          </a:xfrm>
          <a:prstGeom prst="roundRect">
            <a:avLst>
              <a:gd name="adj" fmla="val 13040"/>
            </a:avLst>
          </a:prstGeom>
          <a:solidFill>
            <a:srgbClr val="FF9933">
              <a:alpha val="50000"/>
            </a:srgbClr>
          </a:solidFill>
          <a:ln w="38100">
            <a:solidFill>
              <a:srgbClr val="FF860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50892" y="5472158"/>
            <a:ext cx="2282385" cy="400110"/>
          </a:xfrm>
          <a:prstGeom prst="rect">
            <a:avLst/>
          </a:prstGeom>
          <a:noFill/>
          <a:ln>
            <a:solidFill>
              <a:srgbClr val="FF860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8601"/>
                </a:solidFill>
              </a:rPr>
              <a:t>Primal coarse grid</a:t>
            </a:r>
            <a:endParaRPr lang="en-US" sz="2000" dirty="0">
              <a:solidFill>
                <a:srgbClr val="FF8601"/>
              </a:solidFill>
            </a:endParaRPr>
          </a:p>
        </p:txBody>
      </p:sp>
      <p:cxnSp>
        <p:nvCxnSpPr>
          <p:cNvPr id="22" name="Elbow Connector 21"/>
          <p:cNvCxnSpPr>
            <a:endCxn id="21" idx="3"/>
          </p:cNvCxnSpPr>
          <p:nvPr/>
        </p:nvCxnSpPr>
        <p:spPr>
          <a:xfrm rot="10800000" flipV="1">
            <a:off x="4233277" y="4975133"/>
            <a:ext cx="725660" cy="697079"/>
          </a:xfrm>
          <a:prstGeom prst="bentConnector3">
            <a:avLst>
              <a:gd name="adj1" fmla="val 50000"/>
            </a:avLst>
          </a:prstGeom>
          <a:ln w="38100">
            <a:solidFill>
              <a:srgbClr val="FF8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164" y="5521300"/>
            <a:ext cx="3304807" cy="328109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4363729" y="3287372"/>
            <a:ext cx="607218" cy="447487"/>
          </a:xfrm>
          <a:prstGeom prst="rightArrow">
            <a:avLst/>
          </a:prstGeom>
          <a:noFill/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3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F-MMSFV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F-MMSFV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643468"/>
            <a:ext cx="8335312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nl-NL" b="1" kern="0" dirty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Multilevel Multiscale </a:t>
            </a:r>
            <a:r>
              <a:rPr lang="en-US" altLang="nl-NL" b="1" kern="0" dirty="0" smtClean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FVM for Fractures: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8" y="1233906"/>
            <a:ext cx="8295093" cy="457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F-MMSFV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F-MMSFV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4"/>
              <p:cNvSpPr txBox="1">
                <a:spLocks/>
              </p:cNvSpPr>
              <p:nvPr/>
            </p:nvSpPr>
            <p:spPr bwMode="auto">
              <a:xfrm>
                <a:off x="564848" y="643468"/>
                <a:ext cx="8335312" cy="5533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None/>
                  <a:defRPr sz="2000">
                    <a:solidFill>
                      <a:srgbClr val="00A6D6"/>
                    </a:solidFill>
                    <a:latin typeface="Bookman Old Style"/>
                    <a:ea typeface="ＭＳ Ｐゴシック" charset="-128"/>
                    <a:cs typeface="Bookman Old Style"/>
                  </a:defRPr>
                </a:lvl1pPr>
                <a:lvl2pPr marL="457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914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371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8288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22860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743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200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657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nl-NL" b="1" kern="0" dirty="0" smtClean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Basis Functions:</a:t>
                </a:r>
              </a:p>
              <a:p>
                <a:pPr lvl="0">
                  <a:lnSpc>
                    <a:spcPct val="100000"/>
                  </a:lnSpc>
                  <a:buClrTx/>
                </a:pPr>
                <a:r>
                  <a:rPr lang="en-US" kern="0" dirty="0" smtClean="0">
                    <a:solidFill>
                      <a:srgbClr val="000000"/>
                    </a:solidFill>
                    <a:cs typeface="Arial" panose="020B0604020202020204" pitchFamily="34" charset="0"/>
                  </a:rPr>
                  <a:t>For </a:t>
                </a:r>
                <a:r>
                  <a:rPr lang="en-US" kern="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each coarse node: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∙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∙</m:t>
                        </m:r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endParaRPr lang="en-US" altLang="nl-NL" b="1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2" name="Subtit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848" y="643468"/>
                <a:ext cx="8335312" cy="5533592"/>
              </a:xfrm>
              <a:prstGeom prst="rect">
                <a:avLst/>
              </a:prstGeom>
              <a:blipFill>
                <a:blip r:embed="rId3"/>
                <a:stretch>
                  <a:fillRect l="-1902" t="-14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r="6474"/>
          <a:stretch/>
        </p:blipFill>
        <p:spPr>
          <a:xfrm>
            <a:off x="544388" y="1262129"/>
            <a:ext cx="2959145" cy="2430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r="7243"/>
          <a:stretch/>
        </p:blipFill>
        <p:spPr>
          <a:xfrm>
            <a:off x="3598011" y="1247055"/>
            <a:ext cx="2891490" cy="243244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470369" y="3715065"/>
            <a:ext cx="842979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" r="7652"/>
          <a:stretch/>
        </p:blipFill>
        <p:spPr>
          <a:xfrm>
            <a:off x="620233" y="3854246"/>
            <a:ext cx="2883301" cy="2357323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r="7918"/>
          <a:stretch/>
        </p:blipFill>
        <p:spPr>
          <a:xfrm>
            <a:off x="3598012" y="3871453"/>
            <a:ext cx="2736928" cy="2250674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293" y="1182264"/>
            <a:ext cx="1987767" cy="20186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l="50471"/>
          <a:stretch/>
        </p:blipFill>
        <p:spPr>
          <a:xfrm>
            <a:off x="7006193" y="3924412"/>
            <a:ext cx="1993968" cy="19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F-MMSFV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F-MMSFV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643468"/>
            <a:ext cx="8335312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nl-NL" b="1" kern="0" dirty="0" smtClean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Solution for pressure:</a:t>
            </a: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Assuming </a:t>
            </a:r>
            <a:r>
              <a:rPr lang="en-US" kern="0" dirty="0">
                <a:solidFill>
                  <a:schemeClr val="tx1"/>
                </a:solidFill>
              </a:rPr>
              <a:t>2 levels of multiscale: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  <a:buClrTx/>
            </a:pP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00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en-US" altLang="nl-NL" b="1" kern="0" dirty="0" smtClean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155" y="4126846"/>
            <a:ext cx="5673518" cy="122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6811" y="2507813"/>
                <a:ext cx="5018103" cy="1527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𝑐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𝑐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𝑐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𝑐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11" y="2507813"/>
                <a:ext cx="5018103" cy="1527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 bwMode="auto">
          <a:xfrm>
            <a:off x="6543981" y="4499861"/>
            <a:ext cx="408279" cy="480088"/>
          </a:xfrm>
          <a:prstGeom prst="ellipse">
            <a:avLst/>
          </a:prstGeom>
          <a:noFill/>
          <a:ln w="28575" cap="flat" cmpd="sng" algn="ctr">
            <a:solidFill>
              <a:schemeClr val="accent6">
                <a:lumMod val="90000"/>
                <a:lumOff val="1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6748120" y="3958825"/>
            <a:ext cx="398745" cy="541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748120" y="3510511"/>
            <a:ext cx="1255057" cy="400110"/>
          </a:xfrm>
          <a:prstGeom prst="rect">
            <a:avLst/>
          </a:prstGeom>
          <a:noFill/>
          <a:ln>
            <a:solidFill>
              <a:schemeClr val="accent6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Unknown</a:t>
            </a:r>
            <a:endParaRPr lang="en-US" sz="200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648346" y="2482044"/>
            <a:ext cx="825566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940" y="1282932"/>
            <a:ext cx="5160162" cy="982888"/>
          </a:xfrm>
          <a:prstGeom prst="rect">
            <a:avLst/>
          </a:prstGeom>
        </p:spPr>
      </p:pic>
      <p:sp>
        <p:nvSpPr>
          <p:cNvPr id="31" name="Bent-Up Arrow 30"/>
          <p:cNvSpPr/>
          <p:nvPr/>
        </p:nvSpPr>
        <p:spPr bwMode="auto">
          <a:xfrm rot="10800000" flipH="1">
            <a:off x="5139611" y="3243931"/>
            <a:ext cx="724407" cy="791480"/>
          </a:xfrm>
          <a:prstGeom prst="bentUpArrow">
            <a:avLst>
              <a:gd name="adj1" fmla="val 16453"/>
              <a:gd name="adj2" fmla="val 37821"/>
              <a:gd name="adj3" fmla="val 4836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72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8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F-MMSFV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F-MMSFV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643468"/>
            <a:ext cx="8335312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nl-NL" b="1" kern="0" dirty="0" smtClean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MMSV Operator: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  <a:buClrTx/>
            </a:pP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00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en-US" altLang="nl-NL" b="1" kern="0" dirty="0" smtClean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2" y="867446"/>
            <a:ext cx="5414158" cy="26780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9900" y="1019461"/>
            <a:ext cx="351731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Prolongation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Operator</a:t>
            </a:r>
          </a:p>
          <a:p>
            <a:endParaRPr lang="en-US" dirty="0" smtClean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Mapping Coarse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scale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Fine scale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85" y="3750755"/>
            <a:ext cx="4858269" cy="161455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4950" y="3657356"/>
            <a:ext cx="371287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  <a:latin typeface="+mj-lt"/>
              </a:rPr>
              <a:t>Restriction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Operator</a:t>
            </a:r>
          </a:p>
          <a:p>
            <a:pPr lvl="1"/>
            <a:endParaRPr lang="en-US" dirty="0">
              <a:solidFill>
                <a:srgbClr val="FF0000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</a:rPr>
              <a:t>Mapping Fine scale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</a:rPr>
              <a:t>to Coarse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scale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01" y="5287410"/>
            <a:ext cx="7597422" cy="78896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 bwMode="auto">
          <a:xfrm>
            <a:off x="607377" y="3516957"/>
            <a:ext cx="825566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607377" y="5357511"/>
            <a:ext cx="825566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8326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F-MMSFV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F-MMSFV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4"/>
              <p:cNvSpPr txBox="1">
                <a:spLocks/>
              </p:cNvSpPr>
              <p:nvPr/>
            </p:nvSpPr>
            <p:spPr bwMode="auto">
              <a:xfrm>
                <a:off x="564848" y="643468"/>
                <a:ext cx="8335312" cy="5533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None/>
                  <a:defRPr sz="2000">
                    <a:solidFill>
                      <a:srgbClr val="00A6D6"/>
                    </a:solidFill>
                    <a:latin typeface="Bookman Old Style"/>
                    <a:ea typeface="ＭＳ Ｐゴシック" charset="-128"/>
                    <a:cs typeface="Bookman Old Style"/>
                  </a:defRPr>
                </a:lvl1pPr>
                <a:lvl2pPr marL="457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914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371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8288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22860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743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200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657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kern="0" dirty="0">
                    <a:solidFill>
                      <a:schemeClr val="tx1"/>
                    </a:solidFill>
                  </a:rPr>
                  <a:t>2D </a:t>
                </a:r>
                <a:r>
                  <a:rPr lang="en-US" kern="0" dirty="0" smtClean="0">
                    <a:solidFill>
                      <a:schemeClr val="tx1"/>
                    </a:solidFill>
                  </a:rPr>
                  <a:t>homogeneous </a:t>
                </a:r>
                <a:r>
                  <a:rPr lang="en-US" kern="0" dirty="0">
                    <a:solidFill>
                      <a:schemeClr val="tx1"/>
                    </a:solidFill>
                  </a:rPr>
                  <a:t>t</a:t>
                </a:r>
                <a:r>
                  <a:rPr lang="en-US" kern="0" dirty="0" smtClean="0">
                    <a:solidFill>
                      <a:schemeClr val="tx1"/>
                    </a:solidFill>
                  </a:rPr>
                  <a:t>est </a:t>
                </a:r>
                <a:r>
                  <a:rPr lang="en-US" kern="0" dirty="0">
                    <a:solidFill>
                      <a:schemeClr val="tx1"/>
                    </a:solidFill>
                  </a:rPr>
                  <a:t>case with 35 fractures:</a:t>
                </a:r>
              </a:p>
              <a:p>
                <a:pPr>
                  <a:lnSpc>
                    <a:spcPct val="100000"/>
                  </a:lnSpc>
                </a:pPr>
                <a:endParaRPr lang="en-US" kern="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kern="0" dirty="0" smtClean="0">
                    <a:solidFill>
                      <a:schemeClr val="tx1"/>
                    </a:solidFill>
                  </a:rPr>
                  <a:t>Matrix</a:t>
                </a:r>
                <a:r>
                  <a:rPr lang="en-US" kern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140,625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 grid cells (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375×375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kern="0" dirty="0">
                    <a:solidFill>
                      <a:schemeClr val="tx1"/>
                    </a:solidFill>
                  </a:rPr>
                  <a:t>Fractures: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4,420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 grid cells</a:t>
                </a:r>
              </a:p>
              <a:p>
                <a:pPr>
                  <a:lnSpc>
                    <a:spcPct val="100000"/>
                  </a:lnSpc>
                </a:pPr>
                <a:endParaRPr lang="en-US" altLang="nl-NL" b="1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2" name="Subtit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848" y="643468"/>
                <a:ext cx="8335312" cy="5533592"/>
              </a:xfrm>
              <a:prstGeom prst="rect">
                <a:avLst/>
              </a:prstGeom>
              <a:blipFill>
                <a:blip r:embed="rId3"/>
                <a:stretch>
                  <a:fillRect l="-1902" t="-14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213916"/>
            <a:ext cx="4868091" cy="36510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8" y="921830"/>
            <a:ext cx="3222172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F-MMSFV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F-MMSFV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643468"/>
            <a:ext cx="8335312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>
                <a:solidFill>
                  <a:schemeClr val="tx1"/>
                </a:solidFill>
              </a:rPr>
              <a:t>2D </a:t>
            </a:r>
            <a:r>
              <a:rPr lang="en-US" kern="0" dirty="0" smtClean="0">
                <a:solidFill>
                  <a:schemeClr val="tx1"/>
                </a:solidFill>
              </a:rPr>
              <a:t>homogeneous </a:t>
            </a:r>
            <a:r>
              <a:rPr lang="en-US" kern="0" dirty="0">
                <a:solidFill>
                  <a:schemeClr val="tx1"/>
                </a:solidFill>
              </a:rPr>
              <a:t>t</a:t>
            </a:r>
            <a:r>
              <a:rPr lang="en-US" kern="0" dirty="0" smtClean="0">
                <a:solidFill>
                  <a:schemeClr val="tx1"/>
                </a:solidFill>
              </a:rPr>
              <a:t>est </a:t>
            </a:r>
            <a:r>
              <a:rPr lang="en-US" kern="0" dirty="0">
                <a:solidFill>
                  <a:schemeClr val="tx1"/>
                </a:solidFill>
              </a:rPr>
              <a:t>case with 35 fractures</a:t>
            </a:r>
            <a:r>
              <a:rPr lang="en-US" kern="0" dirty="0" smtClean="0">
                <a:solidFill>
                  <a:schemeClr val="tx1"/>
                </a:solidFill>
              </a:rPr>
              <a:t>: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7950" y="1227655"/>
            <a:ext cx="274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2 Levels, Coarsening ratio 5</a:t>
            </a:r>
            <a:endParaRPr lang="en-US" sz="1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01453" y="3668491"/>
            <a:ext cx="2624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3 Levels, Coarsening ratio 5</a:t>
            </a: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38419" y="1450801"/>
                <a:ext cx="21484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:225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15×15</m:t>
                          </m:r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𝑓𝑟𝑎𝑐𝑡𝑢𝑟𝑒𝑠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 884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=2.24×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419" y="1450801"/>
                <a:ext cx="2148475" cy="830997"/>
              </a:xfrm>
              <a:prstGeom prst="rect">
                <a:avLst/>
              </a:prstGeom>
              <a:blipFill>
                <a:blip r:embed="rId3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85535" y="2543244"/>
                <a:ext cx="21484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:225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15×15</m:t>
                          </m:r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𝑓𝑟𝑎𝑐𝑡𝑢𝑟𝑒𝑠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b="0" dirty="0" smtClean="0">
                    <a:latin typeface="+mj-lt"/>
                  </a:rPr>
                  <a:t>652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=2.65×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35" y="2543244"/>
                <a:ext cx="2148475" cy="830997"/>
              </a:xfrm>
              <a:prstGeom prst="rect">
                <a:avLst/>
              </a:prstGeom>
              <a:blipFill>
                <a:blip r:embed="rId4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68280" y="4929252"/>
                <a:ext cx="20657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:9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𝑓𝑟𝑎𝑐𝑡𝑢𝑟𝑒𝑠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b="0" dirty="0" smtClean="0">
                    <a:latin typeface="+mj-lt"/>
                  </a:rPr>
                  <a:t>652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=9.79×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280" y="4929252"/>
                <a:ext cx="20657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Bent Arrow 17"/>
          <p:cNvSpPr/>
          <p:nvPr/>
        </p:nvSpPr>
        <p:spPr bwMode="auto">
          <a:xfrm rot="10800000">
            <a:off x="3201928" y="2238205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Bent Arrow 18"/>
          <p:cNvSpPr/>
          <p:nvPr/>
        </p:nvSpPr>
        <p:spPr bwMode="auto">
          <a:xfrm rot="10800000">
            <a:off x="3199178" y="4600553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Bent Arrow 19"/>
          <p:cNvSpPr/>
          <p:nvPr/>
        </p:nvSpPr>
        <p:spPr bwMode="auto">
          <a:xfrm>
            <a:off x="5798010" y="2233097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Bent Arrow 20"/>
          <p:cNvSpPr/>
          <p:nvPr/>
        </p:nvSpPr>
        <p:spPr bwMode="auto">
          <a:xfrm>
            <a:off x="5789892" y="4569448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7377" y="3673736"/>
            <a:ext cx="2734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1 Level, Coarsening ratio 125</a:t>
            </a: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112436" y="3837602"/>
                <a:ext cx="20657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:9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𝑓𝑟𝑎𝑐𝑡𝑢𝑟𝑒𝑠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 884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=6.41×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436" y="3837602"/>
                <a:ext cx="2065730" cy="830997"/>
              </a:xfrm>
              <a:prstGeom prst="rect">
                <a:avLst/>
              </a:prstGeom>
              <a:blipFill>
                <a:blip r:embed="rId6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15752" y="1279087"/>
            <a:ext cx="274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1 Level, Coarsening ratio 25</a:t>
            </a:r>
            <a:endParaRPr lang="en-US" sz="14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0" y="1568415"/>
            <a:ext cx="2476190" cy="1857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86" y="1568415"/>
            <a:ext cx="2476190" cy="1857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86" y="3974763"/>
            <a:ext cx="2476190" cy="1857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1" y="3983611"/>
            <a:ext cx="2476190" cy="1857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576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F-MMSFV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F-MMSFV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4"/>
              <p:cNvSpPr txBox="1">
                <a:spLocks/>
              </p:cNvSpPr>
              <p:nvPr/>
            </p:nvSpPr>
            <p:spPr bwMode="auto">
              <a:xfrm>
                <a:off x="564848" y="643468"/>
                <a:ext cx="8335312" cy="5533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None/>
                  <a:defRPr sz="2000">
                    <a:solidFill>
                      <a:srgbClr val="00A6D6"/>
                    </a:solidFill>
                    <a:latin typeface="Bookman Old Style"/>
                    <a:ea typeface="ＭＳ Ｐゴシック" charset="-128"/>
                    <a:cs typeface="Bookman Old Style"/>
                  </a:defRPr>
                </a:lvl1pPr>
                <a:lvl2pPr marL="457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914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371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8288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22860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743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200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657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kern="0" dirty="0" smtClean="0">
                    <a:solidFill>
                      <a:schemeClr val="tx1"/>
                    </a:solidFill>
                  </a:rPr>
                  <a:t>2D heterogeneous </a:t>
                </a:r>
                <a:r>
                  <a:rPr lang="en-US" kern="0" dirty="0">
                    <a:solidFill>
                      <a:schemeClr val="tx1"/>
                    </a:solidFill>
                  </a:rPr>
                  <a:t>t</a:t>
                </a:r>
                <a:r>
                  <a:rPr lang="en-US" kern="0" dirty="0" smtClean="0">
                    <a:solidFill>
                      <a:schemeClr val="tx1"/>
                    </a:solidFill>
                  </a:rPr>
                  <a:t>est </a:t>
                </a:r>
                <a:r>
                  <a:rPr lang="en-US" kern="0" dirty="0">
                    <a:solidFill>
                      <a:schemeClr val="tx1"/>
                    </a:solidFill>
                  </a:rPr>
                  <a:t>case with 35 fractures:</a:t>
                </a:r>
              </a:p>
              <a:p>
                <a:pPr>
                  <a:lnSpc>
                    <a:spcPct val="100000"/>
                  </a:lnSpc>
                </a:pPr>
                <a:endParaRPr lang="en-US" kern="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kern="0" dirty="0" smtClean="0">
                    <a:solidFill>
                      <a:schemeClr val="tx1"/>
                    </a:solidFill>
                  </a:rPr>
                  <a:t>Matrix</a:t>
                </a:r>
                <a:r>
                  <a:rPr lang="en-US" kern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18,225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 grid cells (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135</m:t>
                    </m:r>
                    <m:r>
                      <a:rPr 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135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kern="0" dirty="0">
                    <a:solidFill>
                      <a:schemeClr val="tx1"/>
                    </a:solidFill>
                  </a:rPr>
                  <a:t>Fractures: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1,665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 grid cells</a:t>
                </a:r>
              </a:p>
              <a:p>
                <a:pPr>
                  <a:lnSpc>
                    <a:spcPct val="100000"/>
                  </a:lnSpc>
                </a:pPr>
                <a:endParaRPr lang="en-US" altLang="nl-NL" b="1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2" name="Subtit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848" y="643468"/>
                <a:ext cx="8335312" cy="5533592"/>
              </a:xfrm>
              <a:prstGeom prst="rect">
                <a:avLst/>
              </a:prstGeom>
              <a:blipFill>
                <a:blip r:embed="rId3"/>
                <a:stretch>
                  <a:fillRect l="-1902" t="-14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8" y="2236823"/>
            <a:ext cx="5367388" cy="4025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8841" t="8268" r="29144" b="8398"/>
          <a:stretch/>
        </p:blipFill>
        <p:spPr>
          <a:xfrm>
            <a:off x="5453429" y="948333"/>
            <a:ext cx="2593291" cy="25769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19" y="948334"/>
            <a:ext cx="727931" cy="25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2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737" y="129274"/>
            <a:ext cx="7772400" cy="517240"/>
          </a:xfrm>
        </p:spPr>
        <p:txBody>
          <a:bodyPr/>
          <a:lstStyle/>
          <a:p>
            <a:r>
              <a:rPr lang="en-US" sz="4000" dirty="0" smtClean="0"/>
              <a:t>Content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-1230381" y="1219664"/>
            <a:ext cx="289891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Content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908" y="960961"/>
            <a:ext cx="79952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en-US" sz="2000" dirty="0" smtClean="0">
                <a:latin typeface="+mj-lt"/>
              </a:rPr>
              <a:t>Introduction</a:t>
            </a:r>
            <a:endParaRPr lang="en-US" sz="2000" dirty="0">
              <a:latin typeface="+mj-lt"/>
            </a:endParaRPr>
          </a:p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en-US" sz="2000" dirty="0" smtClean="0">
                <a:latin typeface="+mj-lt"/>
              </a:rPr>
              <a:t>Embedded </a:t>
            </a:r>
            <a:r>
              <a:rPr lang="en-US" sz="2000" dirty="0">
                <a:latin typeface="+mj-lt"/>
              </a:rPr>
              <a:t>Discrete Fracture Model (EDFM</a:t>
            </a:r>
            <a:r>
              <a:rPr lang="en-US" sz="2000" dirty="0" smtClean="0">
                <a:latin typeface="+mj-lt"/>
              </a:rPr>
              <a:t>)</a:t>
            </a:r>
            <a:endParaRPr lang="en-US" sz="2000" dirty="0">
              <a:latin typeface="+mj-lt"/>
            </a:endParaRPr>
          </a:p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en-US" sz="2000" dirty="0" smtClean="0">
                <a:latin typeface="+mj-lt"/>
              </a:rPr>
              <a:t>Multilevel Multiscale FVM for Fractured </a:t>
            </a:r>
            <a:r>
              <a:rPr lang="en-US" sz="2000" dirty="0">
                <a:latin typeface="+mj-lt"/>
              </a:rPr>
              <a:t>Porous </a:t>
            </a:r>
            <a:r>
              <a:rPr lang="en-US" sz="2000" dirty="0" smtClean="0">
                <a:latin typeface="+mj-lt"/>
              </a:rPr>
              <a:t>Media</a:t>
            </a:r>
          </a:p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en-US" sz="2000" dirty="0" smtClean="0">
                <a:latin typeface="+mj-lt"/>
              </a:rPr>
              <a:t>Algebraic Dynamic Multilevel Method for Fractured Porous Media (F-ADM)</a:t>
            </a:r>
          </a:p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en-US" sz="2000" dirty="0" smtClean="0">
                <a:latin typeface="+mj-lt"/>
              </a:rPr>
              <a:t>Results</a:t>
            </a:r>
          </a:p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en-US" sz="2000" dirty="0" smtClean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1709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F-MMSFV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F-MMSFV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643468"/>
            <a:ext cx="8335312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>
                <a:solidFill>
                  <a:schemeClr val="tx1"/>
                </a:solidFill>
              </a:rPr>
              <a:t>2D heterogeneous</a:t>
            </a:r>
            <a:r>
              <a:rPr lang="en-US" kern="0" dirty="0" smtClean="0">
                <a:solidFill>
                  <a:schemeClr val="tx1"/>
                </a:solidFill>
              </a:rPr>
              <a:t> </a:t>
            </a:r>
            <a:r>
              <a:rPr lang="en-US" kern="0" dirty="0">
                <a:solidFill>
                  <a:schemeClr val="tx1"/>
                </a:solidFill>
              </a:rPr>
              <a:t>t</a:t>
            </a:r>
            <a:r>
              <a:rPr lang="en-US" kern="0" dirty="0" smtClean="0">
                <a:solidFill>
                  <a:schemeClr val="tx1"/>
                </a:solidFill>
              </a:rPr>
              <a:t>est </a:t>
            </a:r>
            <a:r>
              <a:rPr lang="en-US" kern="0" dirty="0">
                <a:solidFill>
                  <a:schemeClr val="tx1"/>
                </a:solidFill>
              </a:rPr>
              <a:t>case with 35 fractures</a:t>
            </a:r>
            <a:r>
              <a:rPr lang="en-US" kern="0" dirty="0" smtClean="0">
                <a:solidFill>
                  <a:schemeClr val="tx1"/>
                </a:solidFill>
              </a:rPr>
              <a:t>: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7950" y="1227655"/>
            <a:ext cx="274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2 Levels, Coarsening ratio 3</a:t>
            </a:r>
            <a:endParaRPr lang="en-US" sz="1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01453" y="3668491"/>
            <a:ext cx="2624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3 Levels, Coarsening ratio 3</a:t>
            </a: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38419" y="1450801"/>
                <a:ext cx="21484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:225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15×15</m:t>
                          </m:r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𝑓𝑟𝑎𝑐𝑡𝑢𝑟𝑒𝑠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:555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=1.27×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419" y="1450801"/>
                <a:ext cx="2148475" cy="830997"/>
              </a:xfrm>
              <a:prstGeom prst="rect">
                <a:avLst/>
              </a:prstGeom>
              <a:blipFill>
                <a:blip r:embed="rId3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85535" y="2543244"/>
                <a:ext cx="21484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:225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15×15</m:t>
                          </m:r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𝑓𝑟𝑎𝑐𝑡𝑢𝑟𝑒𝑠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b="0" dirty="0" smtClean="0">
                    <a:latin typeface="+mj-lt"/>
                  </a:rPr>
                  <a:t>185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=1.36×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35" y="2543244"/>
                <a:ext cx="2148475" cy="830997"/>
              </a:xfrm>
              <a:prstGeom prst="rect">
                <a:avLst/>
              </a:prstGeom>
              <a:blipFill>
                <a:blip r:embed="rId4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68280" y="4929252"/>
                <a:ext cx="20657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:25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𝑓𝑟𝑎𝑐𝑡𝑢𝑟𝑒𝑠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b="0" dirty="0" smtClean="0">
                    <a:latin typeface="+mj-lt"/>
                  </a:rPr>
                  <a:t>185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=1.21×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280" y="4929252"/>
                <a:ext cx="20657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Bent Arrow 17"/>
          <p:cNvSpPr/>
          <p:nvPr/>
        </p:nvSpPr>
        <p:spPr bwMode="auto">
          <a:xfrm rot="10800000">
            <a:off x="3201928" y="2238205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Bent Arrow 18"/>
          <p:cNvSpPr/>
          <p:nvPr/>
        </p:nvSpPr>
        <p:spPr bwMode="auto">
          <a:xfrm rot="10800000">
            <a:off x="3199178" y="4600553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Bent Arrow 19"/>
          <p:cNvSpPr/>
          <p:nvPr/>
        </p:nvSpPr>
        <p:spPr bwMode="auto">
          <a:xfrm>
            <a:off x="5798010" y="2233097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Bent Arrow 20"/>
          <p:cNvSpPr/>
          <p:nvPr/>
        </p:nvSpPr>
        <p:spPr bwMode="auto">
          <a:xfrm>
            <a:off x="5789892" y="4569448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7377" y="3673736"/>
            <a:ext cx="2734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1 Level, Coarsening ratio 27</a:t>
            </a: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112436" y="3837602"/>
                <a:ext cx="20657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:25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𝑓𝑟𝑎𝑐𝑡𝑢𝑟𝑒𝑠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:555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=1.10×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436" y="3837602"/>
                <a:ext cx="2065730" cy="830997"/>
              </a:xfrm>
              <a:prstGeom prst="rect">
                <a:avLst/>
              </a:prstGeom>
              <a:blipFill>
                <a:blip r:embed="rId6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15752" y="1279087"/>
            <a:ext cx="274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1 Level, Coarsening ratio 9</a:t>
            </a:r>
            <a:endParaRPr lang="en-US" sz="14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5" y="1561579"/>
            <a:ext cx="2470238" cy="18526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8" y="3970848"/>
            <a:ext cx="2476190" cy="1857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0" y="1561579"/>
            <a:ext cx="2476190" cy="1857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32" y="3965515"/>
            <a:ext cx="2476190" cy="1857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59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643468"/>
            <a:ext cx="7438329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>
                <a:solidFill>
                  <a:srgbClr val="FF0000"/>
                </a:solidFill>
              </a:rPr>
              <a:t>A</a:t>
            </a:r>
            <a:r>
              <a:rPr lang="en-US" sz="2400" kern="0" dirty="0">
                <a:solidFill>
                  <a:schemeClr val="tx1"/>
                </a:solidFill>
              </a:rPr>
              <a:t>lgebraic </a:t>
            </a:r>
            <a:r>
              <a:rPr lang="en-US" sz="2400" b="1" kern="0" dirty="0">
                <a:solidFill>
                  <a:srgbClr val="FF0000"/>
                </a:solidFill>
              </a:rPr>
              <a:t>D</a:t>
            </a:r>
            <a:r>
              <a:rPr lang="en-US" sz="2400" kern="0" dirty="0">
                <a:solidFill>
                  <a:schemeClr val="tx1"/>
                </a:solidFill>
              </a:rPr>
              <a:t>ynamic </a:t>
            </a:r>
            <a:r>
              <a:rPr lang="en-US" sz="2400" b="1" kern="0" dirty="0">
                <a:solidFill>
                  <a:srgbClr val="FF0000"/>
                </a:solidFill>
              </a:rPr>
              <a:t>M</a:t>
            </a:r>
            <a:r>
              <a:rPr lang="en-US" sz="2400" kern="0" dirty="0">
                <a:solidFill>
                  <a:schemeClr val="tx1"/>
                </a:solidFill>
              </a:rPr>
              <a:t>ultilevel (ADM*) method </a:t>
            </a:r>
            <a:r>
              <a:rPr lang="en-US" sz="2400" kern="0" dirty="0" smtClean="0">
                <a:solidFill>
                  <a:schemeClr val="tx1"/>
                </a:solidFill>
              </a:rPr>
              <a:t>for multiphase flow in </a:t>
            </a:r>
            <a:r>
              <a:rPr lang="en-US" sz="2400" b="1" kern="0" dirty="0">
                <a:solidFill>
                  <a:srgbClr val="FF0000"/>
                </a:solidFill>
              </a:rPr>
              <a:t>F</a:t>
            </a:r>
            <a:r>
              <a:rPr lang="en-US" sz="2400" kern="0" dirty="0">
                <a:solidFill>
                  <a:schemeClr val="tx1"/>
                </a:solidFill>
              </a:rPr>
              <a:t>ractured porous </a:t>
            </a:r>
            <a:r>
              <a:rPr lang="en-US" sz="2400" kern="0" dirty="0" smtClean="0">
                <a:solidFill>
                  <a:schemeClr val="tx1"/>
                </a:solidFill>
              </a:rPr>
              <a:t>media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</a:rPr>
              <a:t>P </a:t>
            </a:r>
            <a:r>
              <a:rPr lang="en-US" kern="0" dirty="0">
                <a:solidFill>
                  <a:schemeClr val="tx1"/>
                </a:solidFill>
              </a:rPr>
              <a:t>and S are fully coupled (Multiscale targets only P</a:t>
            </a:r>
            <a:r>
              <a:rPr lang="en-US" kern="0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Resolution at the dynamic front is important for </a:t>
            </a:r>
            <a:r>
              <a:rPr lang="en-US" kern="0" dirty="0" smtClean="0">
                <a:solidFill>
                  <a:schemeClr val="tx1"/>
                </a:solidFill>
              </a:rPr>
              <a:t>Saturation (transport)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Heterogeneity and fractures add complexity! 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So </a:t>
            </a:r>
            <a:r>
              <a:rPr lang="en-US" kern="0" dirty="0">
                <a:solidFill>
                  <a:schemeClr val="tx1"/>
                </a:solidFill>
              </a:rPr>
              <a:t>we </a:t>
            </a:r>
            <a:r>
              <a:rPr lang="en-US" kern="0" dirty="0" smtClean="0">
                <a:solidFill>
                  <a:schemeClr val="tx1"/>
                </a:solidFill>
              </a:rPr>
              <a:t>developed </a:t>
            </a:r>
            <a:r>
              <a:rPr lang="en-US" kern="0" dirty="0">
                <a:solidFill>
                  <a:schemeClr val="tx1"/>
                </a:solidFill>
              </a:rPr>
              <a:t>F-ADM!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848" y="6078524"/>
            <a:ext cx="61182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da-DK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Cusini, van Kruijsdijk, Hajibeygi, </a:t>
            </a:r>
            <a:r>
              <a:rPr lang="da-DK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JCP, 2016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0814" r="10733"/>
          <a:stretch/>
        </p:blipFill>
        <p:spPr>
          <a:xfrm>
            <a:off x="5060446" y="3861441"/>
            <a:ext cx="3844835" cy="2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643468"/>
            <a:ext cx="7438329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Why F-ADM?</a:t>
            </a:r>
            <a:endParaRPr lang="en-US" sz="2400" kern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848" y="6078524"/>
            <a:ext cx="61182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da-DK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Cusini, van Kruijsdijk, Hajibeygi, </a:t>
            </a:r>
            <a:r>
              <a:rPr lang="da-DK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JCP, 2016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6" y="1187988"/>
            <a:ext cx="8283174" cy="2074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6" y="3414823"/>
            <a:ext cx="8283174" cy="20742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75783" y="5534879"/>
            <a:ext cx="3587931" cy="478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SPE10 Top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It is </a:t>
            </a:r>
            <a:r>
              <a:rPr lang="en-US" sz="2400" b="1" kern="0" dirty="0" smtClean="0">
                <a:solidFill>
                  <a:srgbClr val="C00000"/>
                </a:solidFill>
              </a:rPr>
              <a:t>algebraic</a:t>
            </a:r>
            <a:r>
              <a:rPr lang="en-US" sz="2400" b="1" kern="0" dirty="0" smtClean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</a:rPr>
              <a:t>ADM coarse:</a:t>
            </a: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000" kern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000" kern="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</a:rPr>
              <a:t>Finescale approximation:</a:t>
            </a:r>
          </a:p>
          <a:p>
            <a:pPr>
              <a:lnSpc>
                <a:spcPct val="100000"/>
              </a:lnSpc>
            </a:pPr>
            <a:endParaRPr lang="en-US" sz="1000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C00000"/>
                </a:solidFill>
              </a:rPr>
              <a:t>Prolongation </a:t>
            </a:r>
            <a:r>
              <a:rPr lang="en-US" kern="0" dirty="0" smtClean="0">
                <a:solidFill>
                  <a:schemeClr val="tx1"/>
                </a:solidFill>
              </a:rPr>
              <a:t>operator: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rgbClr val="C00000"/>
                </a:solidFill>
              </a:rPr>
              <a:t>Restriction </a:t>
            </a:r>
            <a:r>
              <a:rPr lang="en-US" kern="0" dirty="0">
                <a:solidFill>
                  <a:schemeClr val="tx1"/>
                </a:solidFill>
              </a:rPr>
              <a:t>operator: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99" y="1118767"/>
            <a:ext cx="5577143" cy="715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184" y="1997278"/>
            <a:ext cx="2670000" cy="317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8364"/>
          <a:stretch/>
        </p:blipFill>
        <p:spPr>
          <a:xfrm>
            <a:off x="1926485" y="2746514"/>
            <a:ext cx="7139796" cy="16717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884" y="4592855"/>
            <a:ext cx="5514310" cy="172836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528996" y="1859311"/>
            <a:ext cx="8527918" cy="130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528996" y="2409991"/>
            <a:ext cx="8527918" cy="130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528996" y="4502714"/>
            <a:ext cx="8527918" cy="130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4367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It is </a:t>
            </a:r>
            <a:r>
              <a:rPr lang="en-US" sz="2400" b="1" kern="0" dirty="0" smtClean="0">
                <a:solidFill>
                  <a:srgbClr val="C00000"/>
                </a:solidFill>
              </a:rPr>
              <a:t>dynamic</a:t>
            </a:r>
            <a:r>
              <a:rPr lang="en-US" sz="2400" b="1" kern="0" dirty="0" smtClean="0">
                <a:solidFill>
                  <a:schemeClr val="tx1"/>
                </a:solidFill>
              </a:rPr>
              <a:t>:</a:t>
            </a:r>
            <a:endParaRPr lang="en-US" kern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Coarsening </a:t>
            </a:r>
            <a:r>
              <a:rPr lang="en-US" kern="0" dirty="0">
                <a:solidFill>
                  <a:schemeClr val="tx1"/>
                </a:solidFill>
              </a:rPr>
              <a:t>level is chosen by either: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Space derivatives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Time derivatives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kern="0" dirty="0">
                <a:solidFill>
                  <a:schemeClr val="tx1"/>
                </a:solidFill>
              </a:rPr>
              <a:t>Saturation front is captured at finer scale (tolerance based).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0" y="3433870"/>
            <a:ext cx="4213860" cy="2518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51" y="3433870"/>
            <a:ext cx="4213860" cy="25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Advantages: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Higher efficiency (Reduction in number of active grid cells)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Accuracy (Keeping finer scale where it is needed)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Applicable to multiple phase flow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Independent matrix-fracture coarsening</a:t>
            </a:r>
          </a:p>
          <a:p>
            <a:pPr>
              <a:lnSpc>
                <a:spcPct val="100000"/>
              </a:lnSpc>
            </a:pPr>
            <a:endParaRPr lang="en-US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 Results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 Results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4"/>
              <p:cNvSpPr txBox="1">
                <a:spLocks/>
              </p:cNvSpPr>
              <p:nvPr/>
            </p:nvSpPr>
            <p:spPr bwMode="auto">
              <a:xfrm>
                <a:off x="564848" y="672918"/>
                <a:ext cx="8422398" cy="5414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None/>
                  <a:defRPr sz="2000">
                    <a:solidFill>
                      <a:srgbClr val="00A6D6"/>
                    </a:solidFill>
                    <a:latin typeface="Bookman Old Style"/>
                    <a:ea typeface="ＭＳ Ｐゴシック" charset="-128"/>
                    <a:cs typeface="Bookman Old Style"/>
                  </a:defRPr>
                </a:lvl1pPr>
                <a:lvl2pPr marL="457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914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371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8288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22860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743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200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657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400" b="1" kern="0" dirty="0" smtClean="0">
                    <a:solidFill>
                      <a:schemeClr val="tx1"/>
                    </a:solidFill>
                  </a:rPr>
                  <a:t>Test Case 1: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kern="0" dirty="0" smtClean="0">
                    <a:solidFill>
                      <a:schemeClr val="tx1"/>
                    </a:solidFill>
                  </a:rPr>
                  <a:t>3D Homogeneous matrix </a:t>
                </a:r>
                <a:r>
                  <a:rPr lang="en-US" kern="0" dirty="0">
                    <a:solidFill>
                      <a:schemeClr val="tx1"/>
                    </a:solidFill>
                  </a:rPr>
                  <a:t>with 3 </a:t>
                </a:r>
                <a:r>
                  <a:rPr lang="en-US" kern="0" dirty="0" smtClean="0">
                    <a:solidFill>
                      <a:schemeClr val="tx1"/>
                    </a:solidFill>
                  </a:rPr>
                  <a:t>fractures</a:t>
                </a:r>
              </a:p>
              <a:p>
                <a:pPr>
                  <a:lnSpc>
                    <a:spcPct val="100000"/>
                  </a:lnSpc>
                </a:pPr>
                <a:endParaRPr lang="en-US" kern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kern="0" dirty="0">
                    <a:solidFill>
                      <a:schemeClr val="tx1"/>
                    </a:solidFill>
                  </a:rPr>
                  <a:t>Matrix: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177,147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 grid cells (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81×81×27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),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[</m:t>
                    </m:r>
                    <m:r>
                      <a:rPr 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𝑚𝐷</m:t>
                    </m:r>
                    <m:r>
                      <a:rPr 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kern="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kern="0" dirty="0" smtClean="0">
                    <a:solidFill>
                      <a:schemeClr val="tx1"/>
                    </a:solidFill>
                  </a:rPr>
                  <a:t>Fractures</a:t>
                </a:r>
                <a:r>
                  <a:rPr lang="en-US" kern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729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 grid cells (each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27×9</m:t>
                    </m:r>
                  </m:oMath>
                </a14:m>
                <a:r>
                  <a:rPr lang="en-US" kern="0" dirty="0">
                    <a:solidFill>
                      <a:schemeClr val="tx1"/>
                    </a:solidFill>
                  </a:rPr>
                  <a:t>),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kern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kern="0" dirty="0">
                    <a:solidFill>
                      <a:schemeClr val="tx1"/>
                    </a:solidFill>
                  </a:rPr>
                  <a:t>Coarsening ratio: </a:t>
                </a:r>
                <a:r>
                  <a:rPr lang="en-US" kern="0" dirty="0" smtClean="0">
                    <a:solidFill>
                      <a:srgbClr val="C00000"/>
                    </a:solidFill>
                  </a:rPr>
                  <a:t>3</a:t>
                </a:r>
              </a:p>
              <a:p>
                <a:pPr>
                  <a:lnSpc>
                    <a:spcPct val="100000"/>
                  </a:lnSpc>
                </a:pPr>
                <a:endParaRPr lang="en-US" kern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kern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2400" b="1" kern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Subtit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848" y="672918"/>
                <a:ext cx="8422398" cy="5414315"/>
              </a:xfrm>
              <a:prstGeom prst="rect">
                <a:avLst/>
              </a:prstGeom>
              <a:blipFill>
                <a:blip r:embed="rId3"/>
                <a:stretch>
                  <a:fillRect l="-2245" t="-16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40" y="2758992"/>
            <a:ext cx="5626074" cy="31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 Results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 Results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Test Case 1:</a:t>
            </a: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3D Homogeneous matrix </a:t>
            </a:r>
            <a:r>
              <a:rPr lang="en-US" kern="0" dirty="0">
                <a:solidFill>
                  <a:schemeClr val="tx1"/>
                </a:solidFill>
              </a:rPr>
              <a:t>with 3 </a:t>
            </a:r>
            <a:r>
              <a:rPr lang="en-US" kern="0" dirty="0" smtClean="0">
                <a:solidFill>
                  <a:schemeClr val="tx1"/>
                </a:solidFill>
              </a:rPr>
              <a:t>fractures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kern="0" dirty="0">
                <a:solidFill>
                  <a:schemeClr val="tx1"/>
                </a:solidFill>
              </a:rPr>
              <a:t>Average amount of active cells: </a:t>
            </a:r>
            <a:r>
              <a:rPr lang="en-US" b="1" kern="0" dirty="0">
                <a:solidFill>
                  <a:srgbClr val="C00000"/>
                </a:solidFill>
              </a:rPr>
              <a:t>25%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endParaRPr lang="en-US" sz="2400" b="1" kern="0" dirty="0" smtClean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30" y="2000060"/>
            <a:ext cx="6954237" cy="41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 Results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 Results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Test Case 2:</a:t>
            </a: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2D Heterogeneous matrix with 35 fractures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400" kern="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9900" y="1590835"/>
                <a:ext cx="4572000" cy="198599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kern="0" dirty="0" smtClean="0">
                    <a:latin typeface="+mj-lt"/>
                  </a:rPr>
                  <a:t>Matrix: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75×75 [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kern="0" dirty="0" smtClean="0">
                    <a:latin typeface="+mj-lt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18,225</m:t>
                    </m:r>
                  </m:oMath>
                </a14:m>
                <a:r>
                  <a:rPr lang="en-US" sz="2000" kern="0" dirty="0">
                    <a:latin typeface="+mj-lt"/>
                  </a:rPr>
                  <a:t> grid cells (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135×135</m:t>
                    </m:r>
                  </m:oMath>
                </a14:m>
                <a:r>
                  <a:rPr lang="en-US" sz="2000" kern="0" dirty="0">
                    <a:latin typeface="+mj-lt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1.3×</m:t>
                    </m:r>
                    <m:sSup>
                      <m:sSupPr>
                        <m:ctrlP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0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kern="0" dirty="0" smtClean="0">
                    <a:latin typeface="+mj-lt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9.9</m:t>
                    </m:r>
                    <m:r>
                      <a:rPr lang="en-US" sz="2000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0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kern="0" dirty="0" smtClean="0">
                    <a:latin typeface="+mj-lt"/>
                  </a:rPr>
                  <a:t> </a:t>
                </a:r>
              </a:p>
              <a:p>
                <a:r>
                  <a:rPr lang="en-US" sz="2000" kern="0" dirty="0">
                    <a:latin typeface="+mj-lt"/>
                  </a:rPr>
                  <a:t>Coarsening ratio: </a:t>
                </a:r>
                <a:r>
                  <a:rPr lang="en-US" sz="2000" kern="0" dirty="0" smtClean="0">
                    <a:solidFill>
                      <a:srgbClr val="C00000"/>
                    </a:solidFill>
                    <a:latin typeface="+mj-lt"/>
                  </a:rPr>
                  <a:t>3</a:t>
                </a:r>
                <a:endParaRPr lang="en-US" sz="2000" kern="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0" y="1590835"/>
                <a:ext cx="4572000" cy="1985993"/>
              </a:xfrm>
              <a:prstGeom prst="rect">
                <a:avLst/>
              </a:prstGeom>
              <a:blipFill>
                <a:blip r:embed="rId3"/>
                <a:stretch>
                  <a:fillRect l="-1333" t="-1840" b="-4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415246" y="1590835"/>
                <a:ext cx="4572000" cy="16782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kern="0" dirty="0" smtClean="0">
                    <a:latin typeface="+mj-lt"/>
                  </a:rPr>
                  <a:t>Fractures</a:t>
                </a:r>
                <a:r>
                  <a:rPr lang="en-US" sz="2000" kern="0" dirty="0">
                    <a:latin typeface="+mj-lt"/>
                  </a:rPr>
                  <a:t>:</a:t>
                </a:r>
                <a:endParaRPr lang="en-US" sz="2000" kern="0" dirty="0" smtClean="0">
                  <a:latin typeface="+mj-lt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1,665</m:t>
                    </m:r>
                  </m:oMath>
                </a14:m>
                <a:r>
                  <a:rPr lang="en-US" sz="2000" kern="0" dirty="0">
                    <a:latin typeface="+mj-lt"/>
                  </a:rPr>
                  <a:t> grid cells</a:t>
                </a:r>
                <a:endParaRPr lang="en-US" sz="2000" kern="0" dirty="0" smtClean="0">
                  <a:latin typeface="+mj-lt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kern="0" dirty="0" smtClean="0">
                    <a:latin typeface="+mj-lt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kern="0" dirty="0" smtClean="0">
                    <a:latin typeface="+mj-lt"/>
                  </a:rPr>
                  <a:t>Aperture =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sz="20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=5[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kern="0" dirty="0" smtClean="0">
                  <a:latin typeface="+mj-lt"/>
                </a:endParaRPr>
              </a:p>
              <a:p>
                <a:r>
                  <a:rPr lang="en-US" sz="2000" kern="0" dirty="0">
                    <a:latin typeface="+mj-lt"/>
                  </a:rPr>
                  <a:t>Coarsening ratio: </a:t>
                </a:r>
                <a:r>
                  <a:rPr lang="en-US" sz="2000" kern="0" dirty="0" smtClean="0">
                    <a:solidFill>
                      <a:srgbClr val="C00000"/>
                    </a:solidFill>
                    <a:latin typeface="+mj-lt"/>
                  </a:rPr>
                  <a:t>3</a:t>
                </a:r>
                <a:endParaRPr lang="en-US" sz="2000" kern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46" y="1590835"/>
                <a:ext cx="4572000" cy="1678216"/>
              </a:xfrm>
              <a:prstGeom prst="rect">
                <a:avLst/>
              </a:prstGeom>
              <a:blipFill>
                <a:blip r:embed="rId4"/>
                <a:stretch>
                  <a:fillRect l="-1333" t="-2182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544" y="3233485"/>
            <a:ext cx="2988702" cy="298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 Results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 Results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Test Case 2:</a:t>
            </a: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2D Heterogeneous matrix with 35 fractures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400" kern="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8" y="1423018"/>
            <a:ext cx="2344571" cy="2328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530" y="1423017"/>
            <a:ext cx="2344571" cy="2328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13" y="3899830"/>
            <a:ext cx="2344571" cy="2328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530" y="3915904"/>
            <a:ext cx="2344571" cy="2328857"/>
          </a:xfrm>
          <a:prstGeom prst="rect">
            <a:avLst/>
          </a:prstGeom>
        </p:spPr>
      </p:pic>
      <p:sp>
        <p:nvSpPr>
          <p:cNvPr id="15" name="Bent Arrow 14"/>
          <p:cNvSpPr/>
          <p:nvPr/>
        </p:nvSpPr>
        <p:spPr bwMode="auto">
          <a:xfrm rot="10800000">
            <a:off x="2924806" y="2296674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Bent Arrow 15"/>
          <p:cNvSpPr/>
          <p:nvPr/>
        </p:nvSpPr>
        <p:spPr bwMode="auto">
          <a:xfrm rot="10800000">
            <a:off x="2903084" y="4808625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Bent Arrow 16"/>
          <p:cNvSpPr/>
          <p:nvPr/>
        </p:nvSpPr>
        <p:spPr bwMode="auto">
          <a:xfrm>
            <a:off x="6028529" y="2447681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Bent Arrow 17"/>
          <p:cNvSpPr/>
          <p:nvPr/>
        </p:nvSpPr>
        <p:spPr bwMode="auto">
          <a:xfrm>
            <a:off x="6028529" y="4919723"/>
            <a:ext cx="397614" cy="39558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24806" y="1418929"/>
                <a:ext cx="2190390" cy="8627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  <a:p>
                <a:r>
                  <a:rPr lang="en-US" sz="1600" b="0" dirty="0" smtClean="0">
                    <a:latin typeface="+mj-lt"/>
                  </a:rPr>
                  <a:t>Active Cells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=56%</m:t>
                    </m:r>
                  </m:oMath>
                </a14:m>
                <a:endParaRPr lang="en-US" sz="1600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=4.3×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806" y="1418929"/>
                <a:ext cx="2190390" cy="862737"/>
              </a:xfrm>
              <a:prstGeom prst="rect">
                <a:avLst/>
              </a:prstGeom>
              <a:blipFill>
                <a:blip r:embed="rId7"/>
                <a:stretch>
                  <a:fillRect l="-1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235753" y="2857991"/>
                <a:ext cx="2190390" cy="8627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  <a:p>
                <a:r>
                  <a:rPr lang="en-US" sz="1600" b="0" dirty="0" smtClean="0">
                    <a:latin typeface="+mj-lt"/>
                  </a:rPr>
                  <a:t>Active Cells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=42%</m:t>
                    </m:r>
                  </m:oMath>
                </a14:m>
                <a:endParaRPr lang="en-US" sz="1600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=6.2×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53" y="2857991"/>
                <a:ext cx="2190390" cy="862737"/>
              </a:xfrm>
              <a:prstGeom prst="rect">
                <a:avLst/>
              </a:prstGeom>
              <a:blipFill>
                <a:blip r:embed="rId8"/>
                <a:stretch>
                  <a:fillRect l="-1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24806" y="3906318"/>
                <a:ext cx="2190390" cy="8627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1600" b="0" dirty="0" smtClean="0">
                    <a:latin typeface="+mj-lt"/>
                  </a:rPr>
                  <a:t>5</a:t>
                </a:r>
              </a:p>
              <a:p>
                <a:r>
                  <a:rPr lang="en-US" sz="1600" b="0" dirty="0" smtClean="0">
                    <a:latin typeface="+mj-lt"/>
                  </a:rPr>
                  <a:t>Active Cells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=30%</m:t>
                    </m:r>
                  </m:oMath>
                </a14:m>
                <a:endParaRPr lang="en-US" sz="1600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=9.5×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806" y="3906318"/>
                <a:ext cx="2190390" cy="862737"/>
              </a:xfrm>
              <a:prstGeom prst="rect">
                <a:avLst/>
              </a:prstGeom>
              <a:blipFill>
                <a:blip r:embed="rId9"/>
                <a:stretch>
                  <a:fillRect l="-1385" t="-13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251140" y="5348666"/>
                <a:ext cx="2190390" cy="8627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  <a:p>
                <a:r>
                  <a:rPr lang="en-US" sz="1600" b="0" dirty="0" smtClean="0">
                    <a:latin typeface="+mj-lt"/>
                  </a:rPr>
                  <a:t>Active Cells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=14%</m:t>
                    </m:r>
                  </m:oMath>
                </a14:m>
                <a:endParaRPr lang="en-US" sz="1600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=1.9×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140" y="5348666"/>
                <a:ext cx="2190390" cy="862737"/>
              </a:xfrm>
              <a:prstGeom prst="rect">
                <a:avLst/>
              </a:prstGeom>
              <a:blipFill>
                <a:blip r:embed="rId10"/>
                <a:stretch>
                  <a:fillRect l="-11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9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Introduction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Introduction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64847" y="617415"/>
            <a:ext cx="8344022" cy="554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 baseline="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2pPr>
            <a:lvl3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3pPr>
            <a:lvl4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4pPr>
            <a:lvl5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5pPr>
            <a:lvl6pPr marL="13144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6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8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60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>
              <a:defRPr/>
            </a:pPr>
            <a:r>
              <a:rPr lang="en-US" altLang="nl-NL" sz="2800" kern="0" dirty="0" smtClean="0">
                <a:solidFill>
                  <a:schemeClr val="tx1"/>
                </a:solidFill>
              </a:rPr>
              <a:t>Hydrocarbon Production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6" y="1187988"/>
            <a:ext cx="4610112" cy="21322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4958" y="1281564"/>
            <a:ext cx="3714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+mj-lt"/>
              </a:rPr>
              <a:t>EGS diagram (source: DOE, Geothermal Technologies Program)</a:t>
            </a:r>
            <a:endParaRPr lang="en-US" sz="1400" dirty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37" y="3183420"/>
            <a:ext cx="5572590" cy="31176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05587" y="5925604"/>
            <a:ext cx="343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latin typeface="+mj-lt"/>
              </a:rPr>
              <a:t>Source</a:t>
            </a:r>
            <a:r>
              <a:rPr lang="nl-NL" sz="1400" dirty="0">
                <a:latin typeface="+mj-lt"/>
              </a:rPr>
              <a:t>: </a:t>
            </a:r>
            <a:r>
              <a:rPr lang="nl-NL" sz="1400" dirty="0" smtClean="0">
                <a:latin typeface="+mj-lt"/>
              </a:rPr>
              <a:t>jogja-training.com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812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 Results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 Results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Test Case 2:</a:t>
            </a: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2D Heterogeneous matrix with 35 fractures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400" kern="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6" y="1386147"/>
            <a:ext cx="3809524" cy="2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36" y="1386147"/>
            <a:ext cx="3809524" cy="2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6" y="3871682"/>
            <a:ext cx="3809524" cy="2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36" y="3871682"/>
            <a:ext cx="3809524" cy="2380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19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 Results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 Results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Test Case 3:</a:t>
            </a: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3D Homogeneous matrix with 26 fractures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400" kern="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9900" y="1590835"/>
                <a:ext cx="4572000" cy="16708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kern="0" dirty="0" smtClean="0">
                    <a:latin typeface="+mj-lt"/>
                  </a:rPr>
                  <a:t>Matrix: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75×75×30 [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kern="0" dirty="0" smtClean="0">
                    <a:latin typeface="+mj-lt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264,627</m:t>
                    </m:r>
                  </m:oMath>
                </a14:m>
                <a:r>
                  <a:rPr lang="en-US" sz="2000" kern="0" dirty="0" smtClean="0">
                    <a:latin typeface="+mj-lt"/>
                  </a:rPr>
                  <a:t> </a:t>
                </a:r>
                <a:r>
                  <a:rPr lang="en-US" sz="2000" kern="0" dirty="0">
                    <a:latin typeface="+mj-lt"/>
                  </a:rPr>
                  <a:t>grid cells (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b="0" i="1" kern="0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99×27</m:t>
                    </m:r>
                  </m:oMath>
                </a14:m>
                <a:r>
                  <a:rPr lang="en-US" sz="2000" kern="0" dirty="0">
                    <a:latin typeface="+mj-lt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</a:rPr>
                      <m:t>=1 [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𝑚𝐷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kern="0" dirty="0" smtClean="0">
                    <a:latin typeface="+mj-lt"/>
                  </a:rPr>
                  <a:t> </a:t>
                </a:r>
              </a:p>
              <a:p>
                <a:r>
                  <a:rPr lang="en-US" sz="2000" kern="0" dirty="0">
                    <a:latin typeface="+mj-lt"/>
                  </a:rPr>
                  <a:t>Coarsening ratio: </a:t>
                </a:r>
                <a:r>
                  <a:rPr lang="en-US" sz="2000" kern="0" dirty="0" smtClean="0">
                    <a:solidFill>
                      <a:srgbClr val="C00000"/>
                    </a:solidFill>
                    <a:latin typeface="+mj-lt"/>
                  </a:rPr>
                  <a:t>3</a:t>
                </a:r>
                <a:endParaRPr lang="en-US" sz="2000" kern="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0" y="1590835"/>
                <a:ext cx="4572000" cy="1670842"/>
              </a:xfrm>
              <a:prstGeom prst="rect">
                <a:avLst/>
              </a:prstGeom>
              <a:blipFill>
                <a:blip r:embed="rId3"/>
                <a:stretch>
                  <a:fillRect l="-1333" t="-2190" b="-5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415246" y="1590835"/>
                <a:ext cx="4572000" cy="16782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kern="0" dirty="0" smtClean="0">
                    <a:latin typeface="+mj-lt"/>
                  </a:rPr>
                  <a:t>Fractures</a:t>
                </a:r>
                <a:r>
                  <a:rPr lang="en-US" sz="2000" kern="0" dirty="0">
                    <a:latin typeface="+mj-lt"/>
                  </a:rPr>
                  <a:t>:</a:t>
                </a:r>
                <a:endParaRPr lang="en-US" sz="2000" kern="0" dirty="0" smtClean="0">
                  <a:latin typeface="+mj-lt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2,646</m:t>
                    </m:r>
                  </m:oMath>
                </a14:m>
                <a:r>
                  <a:rPr lang="en-US" sz="2000" kern="0" dirty="0">
                    <a:latin typeface="+mj-lt"/>
                  </a:rPr>
                  <a:t> grid cells</a:t>
                </a:r>
                <a:endParaRPr lang="en-US" sz="2000" kern="0" dirty="0" smtClean="0">
                  <a:latin typeface="+mj-lt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kern="0" dirty="0" smtClean="0">
                    <a:latin typeface="+mj-lt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kern="0" dirty="0" smtClean="0">
                    <a:latin typeface="+mj-lt"/>
                  </a:rPr>
                  <a:t>Aperture =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sz="20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=5[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kern="0" dirty="0" smtClean="0">
                  <a:latin typeface="+mj-lt"/>
                </a:endParaRPr>
              </a:p>
              <a:p>
                <a:r>
                  <a:rPr lang="en-US" sz="2000" kern="0" dirty="0">
                    <a:latin typeface="+mj-lt"/>
                  </a:rPr>
                  <a:t>Coarsening ratio: </a:t>
                </a:r>
                <a:r>
                  <a:rPr lang="en-US" sz="2000" kern="0" dirty="0" smtClean="0">
                    <a:solidFill>
                      <a:srgbClr val="C00000"/>
                    </a:solidFill>
                    <a:latin typeface="+mj-lt"/>
                  </a:rPr>
                  <a:t>3</a:t>
                </a:r>
                <a:endParaRPr lang="en-US" sz="2000" kern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46" y="1590835"/>
                <a:ext cx="4572000" cy="1678216"/>
              </a:xfrm>
              <a:prstGeom prst="rect">
                <a:avLst/>
              </a:prstGeom>
              <a:blipFill>
                <a:blip r:embed="rId4"/>
                <a:stretch>
                  <a:fillRect l="-1333" t="-2182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107" y="3269051"/>
            <a:ext cx="4003810" cy="29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 Results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 Results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Test Case 3:</a:t>
            </a: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3D Homogeneous matrix with 26 fractures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400" kern="0" dirty="0" smtClean="0">
              <a:solidFill>
                <a:schemeClr val="tx1"/>
              </a:solidFill>
            </a:endParaRPr>
          </a:p>
        </p:txBody>
      </p:sp>
      <p:pic>
        <p:nvPicPr>
          <p:cNvPr id="3" name="ImmHomo_99x99x27_26frac_Fine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803" r="9276"/>
          <a:stretch/>
        </p:blipFill>
        <p:spPr>
          <a:xfrm>
            <a:off x="648346" y="1519046"/>
            <a:ext cx="7464830" cy="42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 Results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F-ADM Results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Test Case 3:</a:t>
            </a:r>
          </a:p>
          <a:p>
            <a:pPr>
              <a:lnSpc>
                <a:spcPct val="100000"/>
              </a:lnSpc>
            </a:pPr>
            <a:r>
              <a:rPr lang="en-US" kern="0" dirty="0" smtClean="0">
                <a:solidFill>
                  <a:schemeClr val="tx1"/>
                </a:solidFill>
              </a:rPr>
              <a:t>3D Homogeneous matrix with 26 fractures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400" kern="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9" y="1381989"/>
            <a:ext cx="3809524" cy="2380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47" y="1401571"/>
            <a:ext cx="3809524" cy="2380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9" y="3861278"/>
            <a:ext cx="3809524" cy="2380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47" y="3861278"/>
            <a:ext cx="3809524" cy="2380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97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Conclusion</a:t>
            </a:r>
            <a:endParaRPr lang="en-US" b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Conclusion: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</a:rPr>
              <a:t>Subsurface </a:t>
            </a:r>
            <a:r>
              <a:rPr lang="en-US" kern="0" dirty="0">
                <a:solidFill>
                  <a:schemeClr val="tx1"/>
                </a:solidFill>
              </a:rPr>
              <a:t>porous media is heterogeneous and fractured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Fractures play a significant role in fluid transport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We need special methods like EDFM to avoid excessive fine scale resolutions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Multilevel multiscale provides acceptable approximate solution by reducing the number of DOFs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F-ADM provides an acceptable efficiency while honoring accuracy by applying necessary resolution as it is needed.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4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F-ADM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Next Steps</a:t>
            </a:r>
            <a:endParaRPr lang="en-US" b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 smtClean="0">
                <a:solidFill>
                  <a:schemeClr val="tx1"/>
                </a:solidFill>
              </a:rPr>
              <a:t>Next Steps: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Systematic study of </a:t>
            </a:r>
            <a:r>
              <a:rPr lang="en-US" kern="0" dirty="0" smtClean="0">
                <a:solidFill>
                  <a:schemeClr val="tx1"/>
                </a:solidFill>
              </a:rPr>
              <a:t>F-ADM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</a:rPr>
              <a:t>Extension to geothermal formulation</a:t>
            </a: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</a:rPr>
              <a:t>Extension </a:t>
            </a:r>
            <a:r>
              <a:rPr lang="en-US" kern="0" dirty="0">
                <a:solidFill>
                  <a:schemeClr val="tx1"/>
                </a:solidFill>
              </a:rPr>
              <a:t>to geomechanics (elastic deformation)</a:t>
            </a: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4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23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THE END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Thank You</a:t>
            </a:r>
            <a:endParaRPr lang="en-US" b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 bwMode="auto">
          <a:xfrm>
            <a:off x="564848" y="672918"/>
            <a:ext cx="8422398" cy="54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400" kern="0" dirty="0" smtClean="0">
              <a:solidFill>
                <a:schemeClr val="tx1"/>
              </a:solidFill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 bwMode="auto">
          <a:xfrm>
            <a:off x="681226" y="1318157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1800" kern="0" dirty="0" smtClean="0">
              <a:solidFill>
                <a:schemeClr val="tx1"/>
              </a:solidFill>
              <a:latin typeface="Segoe Script" panose="030B0504020000000003" pitchFamily="66" charset="0"/>
            </a:endParaRPr>
          </a:p>
          <a:p>
            <a:pPr algn="ctr">
              <a:lnSpc>
                <a:spcPct val="100000"/>
              </a:lnSpc>
            </a:pPr>
            <a:endParaRPr lang="en-US" sz="1800" kern="0" dirty="0">
              <a:solidFill>
                <a:schemeClr val="tx1"/>
              </a:solidFill>
              <a:latin typeface="Segoe Script" panose="030B0504020000000003" pitchFamily="66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b="1" kern="0" dirty="0" smtClean="0">
                <a:solidFill>
                  <a:schemeClr val="accent2">
                    <a:lumMod val="75000"/>
                    <a:lumOff val="25000"/>
                  </a:schemeClr>
                </a:solidFill>
                <a:latin typeface="Segoe Script" panose="030B0504020000000003" pitchFamily="66" charset="0"/>
              </a:rPr>
              <a:t>Thank You For Your Attention</a:t>
            </a:r>
          </a:p>
          <a:p>
            <a:pPr algn="ctr">
              <a:lnSpc>
                <a:spcPct val="100000"/>
              </a:lnSpc>
            </a:pPr>
            <a:endParaRPr lang="en-US" sz="2800" b="1" kern="0" dirty="0">
              <a:solidFill>
                <a:schemeClr val="accent2">
                  <a:lumMod val="75000"/>
                  <a:lumOff val="25000"/>
                </a:schemeClr>
              </a:solidFill>
              <a:latin typeface="Segoe Script" panose="030B0504020000000003" pitchFamily="66" charset="0"/>
            </a:endParaRPr>
          </a:p>
          <a:p>
            <a:pPr algn="ctr">
              <a:lnSpc>
                <a:spcPct val="100000"/>
              </a:lnSpc>
            </a:pPr>
            <a:endParaRPr lang="en-US" sz="2800" b="1" kern="0" dirty="0" smtClean="0">
              <a:solidFill>
                <a:schemeClr val="accent2">
                  <a:lumMod val="75000"/>
                  <a:lumOff val="25000"/>
                </a:schemeClr>
              </a:solidFill>
              <a:latin typeface="Segoe Script" panose="030B0504020000000003" pitchFamily="66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b="1" kern="0" dirty="0" smtClean="0">
                <a:solidFill>
                  <a:schemeClr val="accent2">
                    <a:lumMod val="75000"/>
                    <a:lumOff val="25000"/>
                  </a:schemeClr>
                </a:solidFill>
                <a:latin typeface="Segoe Script" panose="030B0504020000000003" pitchFamily="66" charset="0"/>
              </a:rPr>
              <a:t>Questions?</a:t>
            </a:r>
          </a:p>
          <a:p>
            <a:pPr>
              <a:lnSpc>
                <a:spcPct val="100000"/>
              </a:lnSpc>
            </a:pPr>
            <a:endParaRPr lang="en-US" sz="1800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Introduction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Introduction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64847" y="713763"/>
            <a:ext cx="8344022" cy="5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 baseline="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2pPr>
            <a:lvl3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3pPr>
            <a:lvl4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4pPr>
            <a:lvl5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5pPr>
            <a:lvl6pPr marL="13144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6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8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60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>
              <a:defRPr/>
            </a:pPr>
            <a:r>
              <a:rPr lang="en-US" altLang="nl-NL" sz="2800" kern="0" dirty="0" smtClean="0">
                <a:solidFill>
                  <a:schemeClr val="tx1"/>
                </a:solidFill>
              </a:rPr>
              <a:t>Geothermal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9900" y="3575977"/>
            <a:ext cx="2888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+mj-lt"/>
              </a:rPr>
              <a:t>Enhanced Geothermal </a:t>
            </a:r>
            <a:r>
              <a:rPr lang="nl-NL" sz="1400" dirty="0" smtClean="0">
                <a:latin typeface="+mj-lt"/>
              </a:rPr>
              <a:t>System (source: energyinformative.org</a:t>
            </a:r>
            <a:r>
              <a:rPr lang="nl-NL" sz="1400" dirty="0">
                <a:latin typeface="+mj-lt"/>
              </a:rPr>
              <a:t>)</a:t>
            </a:r>
            <a:endParaRPr lang="en-US" sz="1400" dirty="0">
              <a:latin typeface="+mj-lt"/>
            </a:endParaRPr>
          </a:p>
        </p:txBody>
      </p:sp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7" y="1145691"/>
            <a:ext cx="3592590" cy="23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83" y="2434437"/>
            <a:ext cx="4566638" cy="29409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05740" y="5429979"/>
            <a:ext cx="415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+mj-lt"/>
              </a:rPr>
              <a:t>Carbon Capture &amp; Sequestration Flow </a:t>
            </a:r>
            <a:r>
              <a:rPr lang="nl-NL" sz="1400" dirty="0" smtClean="0">
                <a:latin typeface="+mj-lt"/>
              </a:rPr>
              <a:t>Chart</a:t>
            </a:r>
          </a:p>
          <a:p>
            <a:r>
              <a:rPr lang="nl-NL" sz="1400" dirty="0" smtClean="0">
                <a:latin typeface="+mj-lt"/>
              </a:rPr>
              <a:t>(</a:t>
            </a:r>
            <a:r>
              <a:rPr lang="nl-NL" sz="1400" dirty="0">
                <a:latin typeface="+mj-lt"/>
              </a:rPr>
              <a:t>source: </a:t>
            </a:r>
            <a:r>
              <a:rPr lang="nl-NL" sz="1400" dirty="0" smtClean="0">
                <a:latin typeface="+mj-lt"/>
              </a:rPr>
              <a:t>World Resources Institue)</a:t>
            </a:r>
            <a:endParaRPr lang="en-US" sz="1400" dirty="0">
              <a:latin typeface="+mj-lt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 bwMode="auto">
          <a:xfrm>
            <a:off x="4405740" y="2042953"/>
            <a:ext cx="5121437" cy="49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 baseline="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2pPr>
            <a:lvl3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3pPr>
            <a:lvl4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4pPr>
            <a:lvl5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5pPr>
            <a:lvl6pPr marL="13144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6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8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60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>
              <a:defRPr/>
            </a:pPr>
            <a:r>
              <a:rPr lang="en-US" altLang="nl-NL" sz="2400" kern="0" dirty="0" smtClean="0">
                <a:solidFill>
                  <a:schemeClr val="tx1"/>
                </a:solidFill>
              </a:rPr>
              <a:t>Carbon Capture and Storage</a:t>
            </a:r>
          </a:p>
        </p:txBody>
      </p:sp>
    </p:spTree>
    <p:extLst>
      <p:ext uri="{BB962C8B-B14F-4D97-AF65-F5344CB8AC3E}">
        <p14:creationId xmlns:p14="http://schemas.microsoft.com/office/powerpoint/2010/main" val="154753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Introduction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Introduction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64847" y="617415"/>
            <a:ext cx="8344022" cy="554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 baseline="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2pPr>
            <a:lvl3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3pPr>
            <a:lvl4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4pPr>
            <a:lvl5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5pPr>
            <a:lvl6pPr marL="13144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6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8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60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>
              <a:defRPr/>
            </a:pPr>
            <a:r>
              <a:rPr lang="en-US" altLang="nl-NL" sz="2800" kern="0" dirty="0" smtClean="0">
                <a:solidFill>
                  <a:schemeClr val="tx1"/>
                </a:solidFill>
              </a:rPr>
              <a:t>Big Challenge: Fractures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1187988"/>
            <a:ext cx="3713197" cy="2978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58" y="1187988"/>
            <a:ext cx="3965266" cy="29785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36858" y="4260082"/>
            <a:ext cx="326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+mj-lt"/>
              </a:rPr>
              <a:t>Tenby Rock </a:t>
            </a:r>
            <a:r>
              <a:rPr lang="nl-NL" sz="1400" dirty="0" smtClean="0">
                <a:latin typeface="+mj-lt"/>
              </a:rPr>
              <a:t>Textures</a:t>
            </a:r>
            <a:r>
              <a:rPr lang="nl-NL" sz="1400" dirty="0">
                <a:latin typeface="+mj-lt"/>
              </a:rPr>
              <a:t>, South Wales</a:t>
            </a:r>
            <a:endParaRPr lang="nl-NL" sz="1400" dirty="0" smtClean="0">
              <a:latin typeface="+mj-lt"/>
            </a:endParaRPr>
          </a:p>
          <a:p>
            <a:r>
              <a:rPr lang="nl-NL" sz="1400" dirty="0" smtClean="0">
                <a:latin typeface="+mj-lt"/>
              </a:rPr>
              <a:t>(</a:t>
            </a:r>
            <a:r>
              <a:rPr lang="nl-NL" sz="1400" dirty="0">
                <a:latin typeface="+mj-lt"/>
              </a:rPr>
              <a:t>source: </a:t>
            </a:r>
            <a:r>
              <a:rPr lang="nl-NL" sz="1400" dirty="0" smtClean="0">
                <a:latin typeface="+mj-lt"/>
              </a:rPr>
              <a:t>natureinfocus.blog)</a:t>
            </a:r>
            <a:endParaRPr lang="en-US" sz="14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8345" y="4265516"/>
            <a:ext cx="3713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+mj-lt"/>
              </a:rPr>
              <a:t>Potiguar</a:t>
            </a:r>
            <a:r>
              <a:rPr lang="en-US" sz="1400" dirty="0">
                <a:latin typeface="+mj-lt"/>
              </a:rPr>
              <a:t> Basin, </a:t>
            </a:r>
            <a:r>
              <a:rPr lang="en-US" sz="1400" dirty="0" err="1" smtClean="0">
                <a:latin typeface="+mj-lt"/>
              </a:rPr>
              <a:t>Apodi</a:t>
            </a:r>
            <a:r>
              <a:rPr lang="en-US" sz="1400" dirty="0" smtClean="0">
                <a:latin typeface="+mj-lt"/>
              </a:rPr>
              <a:t>, Brazil</a:t>
            </a:r>
            <a:endParaRPr lang="en-US" sz="1400" dirty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(source: TU Delft Geoscience depart.)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810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Introduction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Introduction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564847" y="617415"/>
            <a:ext cx="8344022" cy="554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 baseline="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2pPr>
            <a:lvl3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3pPr>
            <a:lvl4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4pPr>
            <a:lvl5pPr marL="8572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ＭＳ Ｐゴシック" charset="-128"/>
                <a:cs typeface="ＭＳ Ｐゴシック" charset="-128"/>
              </a:defRPr>
            </a:lvl5pPr>
            <a:lvl6pPr marL="13144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6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8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6050" indent="-857250"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>
              <a:defRPr/>
            </a:pPr>
            <a:r>
              <a:rPr lang="en-US" altLang="nl-NL" sz="2800" kern="0" dirty="0" smtClean="0">
                <a:solidFill>
                  <a:schemeClr val="tx1"/>
                </a:solidFill>
              </a:rPr>
              <a:t>Big Challenge: Fractures</a:t>
            </a:r>
          </a:p>
          <a:p>
            <a:pPr marL="0" indent="0">
              <a:defRPr/>
            </a:pPr>
            <a:endParaRPr lang="en-US" altLang="nl-NL" sz="2400" kern="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nl-NL" sz="2400" kern="0" dirty="0" smtClean="0">
                <a:solidFill>
                  <a:schemeClr val="tx1"/>
                </a:solidFill>
              </a:rPr>
              <a:t>Many reservoirs, naturally fractured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nl-NL" sz="2400" kern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nl-NL" sz="2400" kern="0" dirty="0" smtClean="0">
                <a:solidFill>
                  <a:schemeClr val="tx1"/>
                </a:solidFill>
              </a:rPr>
              <a:t>Complex interconnected networks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nl-NL" sz="2400" kern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nl-NL" sz="2400" kern="0" dirty="0">
                <a:solidFill>
                  <a:schemeClr val="tx1"/>
                </a:solidFill>
              </a:rPr>
              <a:t>Divers geometrical </a:t>
            </a:r>
            <a:r>
              <a:rPr lang="en-US" altLang="nl-NL" sz="2400" kern="0" dirty="0" smtClean="0">
                <a:solidFill>
                  <a:schemeClr val="tx1"/>
                </a:solidFill>
              </a:rPr>
              <a:t>properties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nl-NL" sz="2400" kern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nl-NL" sz="2400" kern="0" dirty="0" smtClean="0">
                <a:solidFill>
                  <a:schemeClr val="tx1"/>
                </a:solidFill>
              </a:rPr>
              <a:t>High conductivity contrasts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nl-NL" sz="2400" kern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nl-NL" sz="2400" kern="0" dirty="0" smtClean="0">
                <a:solidFill>
                  <a:schemeClr val="tx1"/>
                </a:solidFill>
              </a:rPr>
              <a:t>Heavy impact on fluid flow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nl-NL" sz="2400" kern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nl-NL" sz="2400" kern="0" dirty="0" smtClean="0">
                <a:solidFill>
                  <a:schemeClr val="tx1"/>
                </a:solidFill>
              </a:rPr>
              <a:t>High computational costs</a:t>
            </a:r>
          </a:p>
          <a:p>
            <a:pPr marL="0" indent="0">
              <a:defRPr/>
            </a:pPr>
            <a:endParaRPr lang="en-US" altLang="nl-NL" sz="2400" kern="0" dirty="0" smtClean="0">
              <a:solidFill>
                <a:schemeClr val="tx1"/>
              </a:solidFill>
            </a:endParaRPr>
          </a:p>
          <a:p>
            <a:pPr marL="0" indent="0">
              <a:defRPr/>
            </a:pPr>
            <a:endParaRPr lang="en-US" altLang="nl-NL" sz="2400" kern="0" dirty="0" smtClean="0">
              <a:solidFill>
                <a:schemeClr val="tx1"/>
              </a:solidFill>
            </a:endParaRPr>
          </a:p>
        </p:txBody>
      </p:sp>
      <p:pic>
        <p:nvPicPr>
          <p:cNvPr id="13" name="Picture 2" descr="https://upload.wikimedia.org/wikipedia/commons/8/82/Wpdms_usgs_photo_sacramento_delta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42" y="2649861"/>
            <a:ext cx="3699164" cy="27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04651" y="5397812"/>
            <a:ext cx="369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+mj-lt"/>
              </a:rPr>
              <a:t>Sacramento-San Joaquin River Delta, </a:t>
            </a:r>
            <a:r>
              <a:rPr lang="it-IT" sz="1400" dirty="0" smtClean="0">
                <a:latin typeface="+mj-lt"/>
              </a:rPr>
              <a:t>California (</a:t>
            </a:r>
            <a:r>
              <a:rPr lang="nl-NL" sz="1400" dirty="0" smtClean="0">
                <a:latin typeface="+mj-lt"/>
              </a:rPr>
              <a:t>source</a:t>
            </a:r>
            <a:r>
              <a:rPr lang="nl-NL" sz="1400" dirty="0">
                <a:latin typeface="+mj-lt"/>
              </a:rPr>
              <a:t>: </a:t>
            </a:r>
            <a:r>
              <a:rPr lang="nl-NL" sz="1400" dirty="0" smtClean="0">
                <a:latin typeface="+mj-lt"/>
              </a:rPr>
              <a:t>Wikipedia)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28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Introduction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Introduction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4"/>
              <p:cNvSpPr txBox="1">
                <a:spLocks/>
              </p:cNvSpPr>
              <p:nvPr/>
            </p:nvSpPr>
            <p:spPr bwMode="auto">
              <a:xfrm>
                <a:off x="564848" y="710453"/>
                <a:ext cx="8335312" cy="5533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None/>
                  <a:defRPr sz="2000">
                    <a:solidFill>
                      <a:srgbClr val="00A6D6"/>
                    </a:solidFill>
                    <a:latin typeface="Bookman Old Style"/>
                    <a:ea typeface="ＭＳ Ｐゴシック" charset="-128"/>
                    <a:cs typeface="Bookman Old Style"/>
                  </a:defRPr>
                </a:lvl1pPr>
                <a:lvl2pPr marL="457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914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A6D6"/>
                  </a:buClr>
                  <a:buFont typeface="Times" panose="02020603050405020304" pitchFamily="18" charset="0"/>
                  <a:buNone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371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8288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anose="02020603050405020304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22860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7432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2004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657600" indent="0" algn="ctr" rtl="0" eaLnBrk="0" fontAlgn="base" hangingPunct="0">
                  <a:lnSpc>
                    <a:spcPts val="25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2"/>
                  </a:buClr>
                  <a:buFont typeface="Times" pitchFamily="18" charset="0"/>
                  <a:buNone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nl-NL" b="1" kern="0" dirty="0" smtClean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Mass Balance (No capillarity, no gravity)</a:t>
                </a:r>
              </a:p>
              <a:p>
                <a:pPr>
                  <a:lnSpc>
                    <a:spcPct val="100000"/>
                  </a:lnSpc>
                </a:pPr>
                <a:endParaRPr lang="en-US" altLang="nl-NL" sz="1100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sSub>
                            <m:sSubPr>
                              <m:ctrlP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altLang="nl-NL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nl-NL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 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𝛻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⋅(</m:t>
                      </m:r>
                      <m:sSub>
                        <m:sSub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Pr>
                        <m:e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𝜌</m:t>
                          </m:r>
                        </m:e>
                        <m:sub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Pr>
                        <m:e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𝜆</m:t>
                          </m:r>
                        </m:e>
                        <m:sub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</m:sSub>
                      <m:r>
                        <a:rPr lang="en-US" altLang="nl-NL" b="0" i="0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𝛻</m:t>
                      </m:r>
                      <m:r>
                        <a:rPr lang="en-US" altLang="nl-NL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𝑝</m:t>
                      </m:r>
                      <m:r>
                        <a:rPr lang="en-US" altLang="nl-NL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) =</m:t>
                      </m:r>
                      <m:sSub>
                        <m:sSub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Pr>
                        <m:e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𝜌</m:t>
                          </m:r>
                        </m:e>
                        <m:sub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Pr>
                        <m:e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nl-NL" kern="0" dirty="0" smtClean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Residual:</a:t>
                </a:r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SupPr>
                        <m:e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𝑟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  <m:sup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𝑛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fPr>
                        <m:num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nl-NL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Δ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nl-NL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𝜙</m:t>
                                  </m:r>
                                  <m:sSub>
                                    <m:sSubPr>
                                      <m:ctrlPr>
                                        <a:rPr lang="en-US" altLang="nl-NL" b="0" i="1" kern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b="0" i="1" kern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nl-NL" b="0" i="1" kern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nl-NL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nl-NL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nl-NL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𝜙</m:t>
                                  </m:r>
                                  <m:sSub>
                                    <m:sSubPr>
                                      <m:ctrlPr>
                                        <a:rPr lang="en-US" altLang="nl-NL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nl-NL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nl-NL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nl-NL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 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𝛻</m:t>
                      </m:r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⋅</m:t>
                      </m:r>
                      <m:sSup>
                        <m:sSup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nl-NL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nl-NL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nl-NL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nl-NL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nl-NL" b="0" i="0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𝛻</m:t>
                              </m:r>
                              <m: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𝑛</m:t>
                          </m:r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+1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−</m:t>
                      </m:r>
                      <m:sSup>
                        <m:sSupPr>
                          <m:ctrlP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nl-NL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nl-NL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nl-NL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𝑛</m:t>
                          </m:r>
                          <m:r>
                            <a:rPr lang="en-US" altLang="nl-NL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+1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=0</m:t>
                      </m:r>
                    </m:oMath>
                  </m:oMathPara>
                </a14:m>
                <a:endParaRPr lang="en-US" altLang="nl-NL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nl-NL" kern="0" dirty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Linearizing with Newton Lemma: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SupPr>
                        <m:e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𝑟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  <m:sup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𝑛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≈</m:t>
                      </m:r>
                      <m:sSubSup>
                        <m:sSub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bSupPr>
                        <m:e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𝑟</m:t>
                          </m:r>
                        </m:e>
                        <m:sub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𝛼</m:t>
                          </m:r>
                        </m:sub>
                        <m:sup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𝜈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</m:t>
                      </m:r>
                      <m:sSup>
                        <m:s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pPr>
                        <m:e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𝑟</m:t>
                          </m:r>
                        </m:e>
                        <m:sup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𝜈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+</m:t>
                      </m:r>
                      <m:f>
                        <m:f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fPr>
                        <m:num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𝜕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𝑟</m:t>
                          </m:r>
                        </m:num>
                        <m:den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𝜕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𝑝</m:t>
                          </m:r>
                        </m:den>
                      </m:f>
                      <m:sSup>
                        <m:s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𝜈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𝛿</m:t>
                      </m:r>
                      <m:sSup>
                        <m:sSup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sSupPr>
                        <m:e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𝑝</m:t>
                          </m:r>
                        </m:e>
                        <m:sup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𝜈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+1</m:t>
                          </m:r>
                        </m:sup>
                      </m:sSup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𝑖</m:t>
                          </m:r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𝑝h</m:t>
                              </m:r>
                            </m:sub>
                          </m:sSub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fPr>
                            <m:num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𝜕</m:t>
                              </m:r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nl-NL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𝜈</m:t>
                              </m:r>
                            </m:sup>
                          </m:sSup>
                          <m: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sSubSupPr>
                            <m:e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𝜈</m:t>
                              </m:r>
                              <m: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nl-NL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nl-NL" sz="1100" kern="0" dirty="0" smtClean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nl-NL" kern="0" dirty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Linear system of equations</a:t>
                </a:r>
                <a:r>
                  <a:rPr lang="en-US" altLang="nl-NL" kern="0" dirty="0" smtClean="0">
                    <a:solidFill>
                      <a:schemeClr val="tx1"/>
                    </a:solidFill>
                    <a:latin typeface="Bookman Old Style" panose="02050604050505020204" pitchFamily="18" charset="0"/>
                    <a:ea typeface="ＭＳ Ｐゴシック" panose="020B0600070205080204" pitchFamily="34" charset="-128"/>
                  </a:rPr>
                  <a:t>:</a:t>
                </a:r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𝑝</m:t>
                                    </m:r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𝜈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𝑆</m:t>
                                    </m:r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𝜈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𝑝</m:t>
                                    </m:r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𝜈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𝑆</m:t>
                                    </m:r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𝜈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nl-NL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𝜈</m:t>
                                    </m:r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nl-NL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𝜈</m:t>
                                    </m:r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nl-NL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=−</m:t>
                      </m:r>
                      <m:d>
                        <m:dPr>
                          <m:ctrlPr>
                            <a:rPr lang="en-US" altLang="nl-NL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nl-NL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𝜈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nl-NL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</a:rPr>
                                      <m:t>𝜈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nl-NL" kern="0" dirty="0">
                  <a:solidFill>
                    <a:schemeClr val="tx1"/>
                  </a:solidFill>
                  <a:latin typeface="Bookman Old Style" panose="02050604050505020204" pitchFamily="18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2" name="Subtit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848" y="710453"/>
                <a:ext cx="8335312" cy="5533592"/>
              </a:xfrm>
              <a:prstGeom prst="rect">
                <a:avLst/>
              </a:prstGeom>
              <a:blipFill>
                <a:blip r:embed="rId3"/>
                <a:stretch>
                  <a:fillRect l="-1902" t="-14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80457" y="1786873"/>
            <a:ext cx="2441134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Change of mass per volume in time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30168" y="1780644"/>
            <a:ext cx="1649337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Net outflux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8083" y="1780644"/>
            <a:ext cx="1815094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Source term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5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EDFM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EDFM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710453"/>
            <a:ext cx="8335312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nl-NL" b="1" kern="0" dirty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Embedded Discrete Fracture </a:t>
            </a:r>
            <a:r>
              <a:rPr lang="en-US" altLang="nl-NL" b="1" kern="0" dirty="0" smtClean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Model (EDFM*)</a:t>
            </a:r>
            <a:endParaRPr lang="en-US" altLang="nl-NL" kern="0" dirty="0" smtClean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Treating fractures as separate lower dimensional domains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Independent discretization of matrix and fractures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Simpler gridding structure</a:t>
            </a:r>
          </a:p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19" y="3611359"/>
            <a:ext cx="1899980" cy="18999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75" y="4006570"/>
            <a:ext cx="432199" cy="1039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061" y="2508105"/>
            <a:ext cx="1899980" cy="1899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745" y="4526198"/>
            <a:ext cx="1553296" cy="16601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733" y="3957782"/>
            <a:ext cx="465370" cy="11368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403" y="3611359"/>
            <a:ext cx="1895876" cy="18999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852" y="5996595"/>
            <a:ext cx="61182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Lee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al., WRR 2001, Hajibeygi et al., JCP 2011</a:t>
            </a:r>
          </a:p>
        </p:txBody>
      </p:sp>
    </p:spTree>
    <p:extLst>
      <p:ext uri="{BB962C8B-B14F-4D97-AF65-F5344CB8AC3E}">
        <p14:creationId xmlns:p14="http://schemas.microsoft.com/office/powerpoint/2010/main" val="7770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 flipV="1">
            <a:off x="564848" y="592178"/>
            <a:ext cx="7438329" cy="36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564848" y="0"/>
            <a:ext cx="6698101" cy="643468"/>
          </a:xfrm>
        </p:spPr>
        <p:txBody>
          <a:bodyPr/>
          <a:lstStyle/>
          <a:p>
            <a:pPr marL="0" indent="0">
              <a:defRPr/>
            </a:pPr>
            <a:r>
              <a:rPr lang="en-US" sz="36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EDFM</a:t>
            </a:r>
            <a:endParaRPr lang="en-US" altLang="nl-NL" sz="3200" dirty="0" smtClean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52425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nl-NL" sz="2200">
              <a:cs typeface="+mn-cs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648346" y="1281564"/>
            <a:ext cx="8042807" cy="453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1256507" y="1245792"/>
            <a:ext cx="295116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EDFM</a:t>
            </a:r>
            <a:endParaRPr lang="en-US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 bwMode="auto">
          <a:xfrm>
            <a:off x="564848" y="710453"/>
            <a:ext cx="8335312" cy="553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anose="02020603050405020304" pitchFamily="18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anose="02020603050405020304" pitchFamily="18" charset="0"/>
              <a:buNone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nl-NL" b="1" kern="0" dirty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Embedded Discrete Fracture </a:t>
            </a:r>
            <a:r>
              <a:rPr lang="en-US" altLang="nl-NL" b="1" kern="0" dirty="0" smtClean="0"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Model (EDFM)</a:t>
            </a:r>
            <a:endParaRPr lang="en-US" altLang="nl-NL" kern="0" dirty="0" smtClean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Treating fractures as separate lower dimensional domains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Independent discretization of matrix and fractures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Simpler gridding structure</a:t>
            </a:r>
          </a:p>
          <a:p>
            <a:pPr>
              <a:lnSpc>
                <a:spcPct val="100000"/>
              </a:lnSpc>
            </a:pPr>
            <a:endParaRPr lang="en-US" altLang="nl-NL" kern="0" dirty="0">
              <a:solidFill>
                <a:schemeClr val="tx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8" y="3095435"/>
            <a:ext cx="3144127" cy="2660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73" y="2824600"/>
            <a:ext cx="3449286" cy="32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5.7031"/>
  <p:tag name="ORIGINALWIDTH" val="2927.634"/>
  <p:tag name="LATEXADDIN" val="\documentclass{article}&#10;\usepackage{amsmath}&#10;\pagestyle{empty}&#10;\begin{document}&#10;&#10;\begin{equation*}&#10; \underbrace{\hat{\mathbf{R}}^{l-1}_{l} \dots \, \hat{\mathbf{R}}^{f}_{1} \, \mathbf{J} \, \hat{\mathbf{P}}^{1}_{f} \dots \, \hat{\mathbf{P}}^{l}_{l-1}}_{\hat{\mathbf{J}}_l} \, \delta x^{ADM}_l = - \underbrace{\hat{\mathbf{R}}^{l-1}_{l} \dots \, \hat{\mathbf{R}}^{f}_{1}\, r_f}_{\hat{r}_l}&#10; \end{equation*}&#10;&#10;&#10;\end{document}"/>
  <p:tag name="IGUANATEXSIZE" val="20"/>
  <p:tag name="IGUANATEXCURSOR" val="388"/>
  <p:tag name="TRANSPARENCY" val="Fals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.4792"/>
  <p:tag name="ORIGINALWIDTH" val="1401.575"/>
  <p:tag name="LATEXADDIN" val="\documentclass{article}&#10;\usepackage{amsmath}&#10;\pagestyle{empty}&#10;\begin{document}&#10;&#10;&#10;\begin{equation*}&#10; \delta x_f \approx \hat{\mathbf{P}}^{1}_{f} \dots \, \hat{\mathbf{P}}^{l}_{l-1} \, \delta x^{ADM}_l&#10; \end{equation*}&#10;&#10;\end{document}"/>
  <p:tag name="IGUANATEXSIZE" val="20"/>
  <p:tag name="IGUANATEXCURSOR" val="200"/>
  <p:tag name="TRANSPARENCY" val="Fals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20015</TotalTime>
  <Words>915</Words>
  <Application>Microsoft Office PowerPoint</Application>
  <PresentationFormat>On-screen Show (4:3)</PresentationFormat>
  <Paragraphs>353</Paragraphs>
  <Slides>36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ＭＳ Ｐゴシック</vt:lpstr>
      <vt:lpstr>Arial</vt:lpstr>
      <vt:lpstr>Bookman Old Style</vt:lpstr>
      <vt:lpstr>Cambria Math</vt:lpstr>
      <vt:lpstr>Segoe Script</vt:lpstr>
      <vt:lpstr>Tahoma</vt:lpstr>
      <vt:lpstr>Times</vt:lpstr>
      <vt:lpstr>Times New Roman</vt:lpstr>
      <vt:lpstr>Wingdings</vt:lpstr>
      <vt:lpstr>text</vt:lpstr>
      <vt:lpstr>Algebraic Dynamic Multilevel method for Fractured porous media (F-ADM)</vt:lpstr>
      <vt:lpstr>Content</vt:lpstr>
      <vt:lpstr>Introduction</vt:lpstr>
      <vt:lpstr>Introduction</vt:lpstr>
      <vt:lpstr>Introduction</vt:lpstr>
      <vt:lpstr>Introduction</vt:lpstr>
      <vt:lpstr>Introduction</vt:lpstr>
      <vt:lpstr>EDFM</vt:lpstr>
      <vt:lpstr>EDFM</vt:lpstr>
      <vt:lpstr>EDFM</vt:lpstr>
      <vt:lpstr>EDFM</vt:lpstr>
      <vt:lpstr>F-MMSFV</vt:lpstr>
      <vt:lpstr>F-MMSFV</vt:lpstr>
      <vt:lpstr>F-MMSFV</vt:lpstr>
      <vt:lpstr>F-MMSFV</vt:lpstr>
      <vt:lpstr>F-MMSFV</vt:lpstr>
      <vt:lpstr>F-MMSFV</vt:lpstr>
      <vt:lpstr>F-MMSFV</vt:lpstr>
      <vt:lpstr>F-MMSFV</vt:lpstr>
      <vt:lpstr>F-MMSFV</vt:lpstr>
      <vt:lpstr>F-ADM</vt:lpstr>
      <vt:lpstr>F-ADM</vt:lpstr>
      <vt:lpstr>F-ADM</vt:lpstr>
      <vt:lpstr>F-ADM</vt:lpstr>
      <vt:lpstr>F-ADM</vt:lpstr>
      <vt:lpstr>F-ADM Results</vt:lpstr>
      <vt:lpstr>F-ADM Results</vt:lpstr>
      <vt:lpstr>F-ADM Results</vt:lpstr>
      <vt:lpstr>F-ADM Results</vt:lpstr>
      <vt:lpstr>F-ADM Results</vt:lpstr>
      <vt:lpstr>F-ADM Results</vt:lpstr>
      <vt:lpstr>F-ADM Results</vt:lpstr>
      <vt:lpstr>F-ADM Results</vt:lpstr>
      <vt:lpstr>F-ADM</vt:lpstr>
      <vt:lpstr>F-ADM</vt:lpstr>
      <vt:lpstr>THE END</vt:lpstr>
    </vt:vector>
  </TitlesOfParts>
  <Company>biwilderd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Missie en Visie TU Delft</dc:title>
  <dc:creator>Bianca Wighman</dc:creator>
  <cp:lastModifiedBy>Mousa HosseiniMehr</cp:lastModifiedBy>
  <cp:revision>1609</cp:revision>
  <cp:lastPrinted>2010-08-18T11:28:56Z</cp:lastPrinted>
  <dcterms:created xsi:type="dcterms:W3CDTF">2011-02-22T09:03:58Z</dcterms:created>
  <dcterms:modified xsi:type="dcterms:W3CDTF">2018-05-30T07:59:18Z</dcterms:modified>
</cp:coreProperties>
</file>